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8288000" cy="10287000"/>
  <p:notesSz cx="6858000" cy="9144000"/>
  <p:embeddedFontLst>
    <p:embeddedFont>
      <p:font typeface="Roboto Bold Italics" panose="020B0604020202020204" charset="0"/>
      <p:regular r:id="rId41"/>
    </p:embeddedFont>
    <p:embeddedFont>
      <p:font typeface="Calibri" panose="020F0502020204030204" pitchFamily="34" charset="0"/>
      <p:regular r:id="rId42"/>
      <p:bold r:id="rId43"/>
      <p:italic r:id="rId44"/>
      <p:boldItalic r:id="rId45"/>
    </p:embeddedFont>
    <p:embeddedFont>
      <p:font typeface="Roboto Bold" panose="020B0604020202020204" charset="0"/>
      <p:regular r:id="rId46"/>
    </p:embeddedFont>
    <p:embeddedFont>
      <p:font typeface="Montserrat Extra-Bold" panose="020B0604020202020204" charset="0"/>
      <p:regular r:id="rId47"/>
    </p:embeddedFont>
    <p:embeddedFont>
      <p:font typeface="Montserrat Extra-Bold Bold" panose="020B0604020202020204" charset="0"/>
      <p:regular r:id="rId48"/>
    </p:embeddedFont>
    <p:embeddedFont>
      <p:font typeface="Roboto" panose="020B0604020202020204" charset="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1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2DAEFD-9DFD-43E3-9103-F76DB21A29F4}" type="datetimeFigureOut">
              <a:rPr lang="en-US" smtClean="0"/>
              <a:t>6/13/2023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B0C4B3-07C9-4A39-B7E9-3B79E90F51BC}" type="slidenum">
              <a:rPr lang="en-US" smtClean="0"/>
              <a:t>‹#›</a:t>
            </a:fld>
            <a:endParaRPr lang="en-US"/>
          </a:p>
        </p:txBody>
      </p:sp>
    </p:spTree>
    <p:extLst>
      <p:ext uri="{BB962C8B-B14F-4D97-AF65-F5344CB8AC3E}">
        <p14:creationId xmlns:p14="http://schemas.microsoft.com/office/powerpoint/2010/main" val="3902279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7B0C4B3-07C9-4A39-B7E9-3B79E90F51BC}" type="slidenum">
              <a:rPr lang="en-US" smtClean="0"/>
              <a:t>33</a:t>
            </a:fld>
            <a:endParaRPr lang="en-US"/>
          </a:p>
        </p:txBody>
      </p:sp>
    </p:spTree>
    <p:extLst>
      <p:ext uri="{BB962C8B-B14F-4D97-AF65-F5344CB8AC3E}">
        <p14:creationId xmlns:p14="http://schemas.microsoft.com/office/powerpoint/2010/main" val="47555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5.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16.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19.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1.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23.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24.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26.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27.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7.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32.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9.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vi.wikipedia.org/wiki/D%E1%BB%AF_li%E1%BB%87u_(m%C3%A1y_t%C3%ADnh)"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vi.wikipedia.org/wiki/Ti%E1%BA%BFng_Anh" TargetMode="External"/><Relationship Id="rId5" Type="http://schemas.openxmlformats.org/officeDocument/2006/relationships/image" Target="../media/image12.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10059"/>
          <a:stretch>
            <a:fillRect/>
          </a:stretch>
        </p:blipFill>
        <p:spPr>
          <a:xfrm>
            <a:off x="0" y="0"/>
            <a:ext cx="18288000" cy="10287000"/>
          </a:xfrm>
          <a:prstGeom prst="rect">
            <a:avLst/>
          </a:prstGeom>
        </p:spPr>
      </p:pic>
      <p:sp>
        <p:nvSpPr>
          <p:cNvPr id="3" name="Freeform 3"/>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3"/>
            <a:stretch>
              <a:fillRect/>
            </a:stretch>
          </a:blipFill>
        </p:spPr>
      </p:sp>
      <p:sp>
        <p:nvSpPr>
          <p:cNvPr id="4" name="Freeform 4"/>
          <p:cNvSpPr/>
          <p:nvPr/>
        </p:nvSpPr>
        <p:spPr>
          <a:xfrm>
            <a:off x="0" y="0"/>
            <a:ext cx="5355263" cy="10287000"/>
          </a:xfrm>
          <a:custGeom>
            <a:avLst/>
            <a:gdLst/>
            <a:ahLst/>
            <a:cxnLst/>
            <a:rect l="l" t="t" r="r" b="b"/>
            <a:pathLst>
              <a:path w="5355263" h="10287000">
                <a:moveTo>
                  <a:pt x="0" y="0"/>
                </a:moveTo>
                <a:lnTo>
                  <a:pt x="5355263" y="0"/>
                </a:lnTo>
                <a:lnTo>
                  <a:pt x="5355263" y="10287000"/>
                </a:lnTo>
                <a:lnTo>
                  <a:pt x="0" y="10287000"/>
                </a:lnTo>
                <a:lnTo>
                  <a:pt x="0" y="0"/>
                </a:lnTo>
                <a:close/>
              </a:path>
            </a:pathLst>
          </a:custGeom>
          <a:blipFill>
            <a:blip r:embed="rId4"/>
            <a:stretch>
              <a:fillRect/>
            </a:stretch>
          </a:blipFill>
        </p:spPr>
      </p:sp>
      <p:sp>
        <p:nvSpPr>
          <p:cNvPr id="5" name="Freeform 5"/>
          <p:cNvSpPr/>
          <p:nvPr/>
        </p:nvSpPr>
        <p:spPr>
          <a:xfrm>
            <a:off x="0" y="0"/>
            <a:ext cx="5135812" cy="10287000"/>
          </a:xfrm>
          <a:custGeom>
            <a:avLst/>
            <a:gdLst/>
            <a:ahLst/>
            <a:cxnLst/>
            <a:rect l="l" t="t" r="r" b="b"/>
            <a:pathLst>
              <a:path w="5135812" h="10287000">
                <a:moveTo>
                  <a:pt x="0" y="0"/>
                </a:moveTo>
                <a:lnTo>
                  <a:pt x="5135812" y="0"/>
                </a:lnTo>
                <a:lnTo>
                  <a:pt x="5135812" y="10287000"/>
                </a:lnTo>
                <a:lnTo>
                  <a:pt x="0" y="10287000"/>
                </a:lnTo>
                <a:lnTo>
                  <a:pt x="0" y="0"/>
                </a:lnTo>
                <a:close/>
              </a:path>
            </a:pathLst>
          </a:custGeom>
          <a:blipFill>
            <a:blip r:embed="rId5"/>
            <a:stretch>
              <a:fillRect/>
            </a:stretch>
          </a:blipFill>
        </p:spPr>
      </p:sp>
      <p:sp>
        <p:nvSpPr>
          <p:cNvPr id="6" name="Freeform 6"/>
          <p:cNvSpPr/>
          <p:nvPr/>
        </p:nvSpPr>
        <p:spPr>
          <a:xfrm>
            <a:off x="10964070" y="291059"/>
            <a:ext cx="1363188" cy="1237217"/>
          </a:xfrm>
          <a:custGeom>
            <a:avLst/>
            <a:gdLst/>
            <a:ahLst/>
            <a:cxnLst/>
            <a:rect l="l" t="t" r="r" b="b"/>
            <a:pathLst>
              <a:path w="1363188" h="1237217">
                <a:moveTo>
                  <a:pt x="0" y="0"/>
                </a:moveTo>
                <a:lnTo>
                  <a:pt x="1363188" y="0"/>
                </a:lnTo>
                <a:lnTo>
                  <a:pt x="1363188" y="1237216"/>
                </a:lnTo>
                <a:lnTo>
                  <a:pt x="0" y="1237216"/>
                </a:lnTo>
                <a:lnTo>
                  <a:pt x="0" y="0"/>
                </a:lnTo>
                <a:close/>
              </a:path>
            </a:pathLst>
          </a:custGeom>
          <a:blipFill>
            <a:blip r:embed="rId6"/>
            <a:stretch>
              <a:fillRect/>
            </a:stretch>
          </a:blipFill>
        </p:spPr>
      </p:sp>
      <p:sp>
        <p:nvSpPr>
          <p:cNvPr id="7" name="TextBox 7"/>
          <p:cNvSpPr txBox="1"/>
          <p:nvPr/>
        </p:nvSpPr>
        <p:spPr>
          <a:xfrm>
            <a:off x="5701005" y="1952435"/>
            <a:ext cx="12586995" cy="1638633"/>
          </a:xfrm>
          <a:prstGeom prst="rect">
            <a:avLst/>
          </a:prstGeom>
        </p:spPr>
        <p:txBody>
          <a:bodyPr lIns="0" tIns="0" rIns="0" bIns="0" rtlCol="0" anchor="t">
            <a:spAutoFit/>
          </a:bodyPr>
          <a:lstStyle/>
          <a:p>
            <a:pPr algn="ctr">
              <a:lnSpc>
                <a:spcPts val="5742"/>
              </a:lnSpc>
            </a:pPr>
            <a:r>
              <a:rPr lang="en-US" sz="5742" spc="172">
                <a:solidFill>
                  <a:srgbClr val="FFFFFF"/>
                </a:solidFill>
                <a:latin typeface="Montserrat Extra-Bold"/>
              </a:rPr>
              <a:t>BÁO CÁO ĐỒ ÁN TỐT NGHIỆP</a:t>
            </a:r>
          </a:p>
          <a:p>
            <a:pPr algn="ctr">
              <a:lnSpc>
                <a:spcPts val="3828"/>
              </a:lnSpc>
            </a:pPr>
            <a:endParaRPr lang="en-US" sz="5742" spc="172">
              <a:solidFill>
                <a:srgbClr val="FFFFFF"/>
              </a:solidFill>
              <a:latin typeface="Montserrat Extra-Bold"/>
            </a:endParaRPr>
          </a:p>
          <a:p>
            <a:pPr marL="0" lvl="0" indent="0" algn="ctr">
              <a:lnSpc>
                <a:spcPts val="3300"/>
              </a:lnSpc>
            </a:pPr>
            <a:r>
              <a:rPr lang="en-US" sz="3300" spc="99">
                <a:solidFill>
                  <a:srgbClr val="FFFFFF"/>
                </a:solidFill>
                <a:latin typeface="Montserrat Extra-Bold"/>
              </a:rPr>
              <a:t>NGÀNH CÔNG NGHỆ THÔNG TIN</a:t>
            </a:r>
          </a:p>
        </p:txBody>
      </p:sp>
      <p:sp>
        <p:nvSpPr>
          <p:cNvPr id="8" name="TextBox 8"/>
          <p:cNvSpPr txBox="1"/>
          <p:nvPr/>
        </p:nvSpPr>
        <p:spPr>
          <a:xfrm>
            <a:off x="5995868" y="4080390"/>
            <a:ext cx="11299593" cy="2257028"/>
          </a:xfrm>
          <a:prstGeom prst="rect">
            <a:avLst/>
          </a:prstGeom>
        </p:spPr>
        <p:txBody>
          <a:bodyPr lIns="0" tIns="0" rIns="0" bIns="0" rtlCol="0" anchor="t">
            <a:spAutoFit/>
          </a:bodyPr>
          <a:lstStyle/>
          <a:p>
            <a:pPr algn="ctr">
              <a:lnSpc>
                <a:spcPts val="4420"/>
              </a:lnSpc>
            </a:pPr>
            <a:r>
              <a:rPr lang="en-US" sz="2600" spc="78">
                <a:solidFill>
                  <a:srgbClr val="FFFFFF"/>
                </a:solidFill>
                <a:latin typeface="Montserrat Extra-Bold"/>
              </a:rPr>
              <a:t>Đề tài :</a:t>
            </a:r>
          </a:p>
          <a:p>
            <a:pPr algn="ctr">
              <a:lnSpc>
                <a:spcPts val="4420"/>
              </a:lnSpc>
            </a:pPr>
            <a:r>
              <a:rPr lang="en-US" sz="2600" spc="78">
                <a:solidFill>
                  <a:srgbClr val="FFFFFF"/>
                </a:solidFill>
                <a:latin typeface="Montserrat Extra-Bold"/>
              </a:rPr>
              <a:t>Xây </a:t>
            </a:r>
            <a:r>
              <a:rPr lang="en-US" sz="2600" spc="78" smtClean="0">
                <a:solidFill>
                  <a:srgbClr val="FFFFFF"/>
                </a:solidFill>
                <a:latin typeface="Montserrat Extra-Bold"/>
              </a:rPr>
              <a:t>dựng </a:t>
            </a:r>
            <a:r>
              <a:rPr lang="en-US" sz="2600" spc="78">
                <a:solidFill>
                  <a:srgbClr val="FFFFFF"/>
                </a:solidFill>
                <a:latin typeface="Montserrat Extra-Bold"/>
              </a:rPr>
              <a:t>kịch bản kiểm thử cho hệ thống cổng thông tin điện tử Bộ Công An dựa trên công cụ Selenium</a:t>
            </a:r>
          </a:p>
          <a:p>
            <a:pPr marL="0" lvl="0" indent="0" algn="ctr">
              <a:lnSpc>
                <a:spcPts val="4420"/>
              </a:lnSpc>
            </a:pPr>
            <a:endParaRPr lang="en-US" sz="2600" spc="78">
              <a:solidFill>
                <a:srgbClr val="FFFFFF"/>
              </a:solidFill>
              <a:latin typeface="Montserrat Extra-Bold"/>
            </a:endParaRPr>
          </a:p>
        </p:txBody>
      </p:sp>
      <p:sp>
        <p:nvSpPr>
          <p:cNvPr id="9" name="TextBox 9"/>
          <p:cNvSpPr txBox="1"/>
          <p:nvPr/>
        </p:nvSpPr>
        <p:spPr>
          <a:xfrm>
            <a:off x="7431377" y="6577137"/>
            <a:ext cx="8428575" cy="2017610"/>
          </a:xfrm>
          <a:prstGeom prst="rect">
            <a:avLst/>
          </a:prstGeom>
        </p:spPr>
        <p:txBody>
          <a:bodyPr lIns="0" tIns="0" rIns="0" bIns="0" rtlCol="0" anchor="t">
            <a:spAutoFit/>
          </a:bodyPr>
          <a:lstStyle/>
          <a:p>
            <a:pPr>
              <a:lnSpc>
                <a:spcPts val="2678"/>
              </a:lnSpc>
            </a:pPr>
            <a:r>
              <a:rPr lang="en-US" sz="2600" spc="78">
                <a:solidFill>
                  <a:srgbClr val="FFFFFF"/>
                </a:solidFill>
                <a:latin typeface="Roboto Bold"/>
              </a:rPr>
              <a:t>Sinh viên thực hiện:       NGUYỄN THỊ HỒNG THÁI</a:t>
            </a:r>
          </a:p>
          <a:p>
            <a:pPr>
              <a:lnSpc>
                <a:spcPts val="2678"/>
              </a:lnSpc>
            </a:pPr>
            <a:endParaRPr lang="en-US" sz="2600" spc="78">
              <a:solidFill>
                <a:srgbClr val="FFFFFF"/>
              </a:solidFill>
              <a:latin typeface="Roboto Bold"/>
            </a:endParaRPr>
          </a:p>
          <a:p>
            <a:pPr>
              <a:lnSpc>
                <a:spcPts val="2678"/>
              </a:lnSpc>
            </a:pPr>
            <a:r>
              <a:rPr lang="en-US" sz="2600" spc="78">
                <a:solidFill>
                  <a:srgbClr val="FFFFFF"/>
                </a:solidFill>
                <a:latin typeface="Roboto Bold"/>
              </a:rPr>
              <a:t>Mã sinh viên :                1351020100</a:t>
            </a:r>
          </a:p>
          <a:p>
            <a:pPr>
              <a:lnSpc>
                <a:spcPts val="2678"/>
              </a:lnSpc>
            </a:pPr>
            <a:r>
              <a:rPr lang="en-US" sz="2600" spc="78">
                <a:solidFill>
                  <a:srgbClr val="FFFFFF"/>
                </a:solidFill>
                <a:latin typeface="Roboto Bold"/>
              </a:rPr>
              <a:t>   </a:t>
            </a:r>
          </a:p>
          <a:p>
            <a:pPr>
              <a:lnSpc>
                <a:spcPts val="2678"/>
              </a:lnSpc>
            </a:pPr>
            <a:r>
              <a:rPr lang="en-US" sz="2600" spc="78">
                <a:solidFill>
                  <a:srgbClr val="FFFFFF"/>
                </a:solidFill>
                <a:latin typeface="Roboto Bold"/>
              </a:rPr>
              <a:t>GVHD:                             THS. TRẦN THU TRANG</a:t>
            </a:r>
          </a:p>
          <a:p>
            <a:pPr>
              <a:lnSpc>
                <a:spcPts val="2678"/>
              </a:lnSpc>
            </a:pPr>
            <a:endParaRPr lang="en-US" sz="2600" spc="78">
              <a:solidFill>
                <a:srgbClr val="FFFFFF"/>
              </a:solidFill>
              <a:latin typeface="Roboto Bold"/>
            </a:endParaRPr>
          </a:p>
        </p:txBody>
      </p:sp>
      <p:sp>
        <p:nvSpPr>
          <p:cNvPr id="10" name="TextBox 10"/>
          <p:cNvSpPr txBox="1"/>
          <p:nvPr/>
        </p:nvSpPr>
        <p:spPr>
          <a:xfrm>
            <a:off x="8462406" y="9107499"/>
            <a:ext cx="8428575" cy="339702"/>
          </a:xfrm>
          <a:prstGeom prst="rect">
            <a:avLst/>
          </a:prstGeom>
        </p:spPr>
        <p:txBody>
          <a:bodyPr lIns="0" tIns="0" rIns="0" bIns="0" rtlCol="0" anchor="t">
            <a:spAutoFit/>
          </a:bodyPr>
          <a:lstStyle/>
          <a:p>
            <a:pPr>
              <a:lnSpc>
                <a:spcPts val="2574"/>
              </a:lnSpc>
            </a:pPr>
            <a:r>
              <a:rPr lang="en-US" sz="2499" spc="74">
                <a:solidFill>
                  <a:srgbClr val="FFFFFF"/>
                </a:solidFill>
                <a:latin typeface="Roboto Bold Italics"/>
              </a:rPr>
              <a:t>Hà Nội, ngày 13 tháng 06 năm 2023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sp>
        <p:nvSpPr>
          <p:cNvPr id="6" name="TextBox 6"/>
          <p:cNvSpPr txBox="1"/>
          <p:nvPr/>
        </p:nvSpPr>
        <p:spPr>
          <a:xfrm>
            <a:off x="1793036" y="1964561"/>
            <a:ext cx="15516461" cy="2917556"/>
          </a:xfrm>
          <a:prstGeom prst="rect">
            <a:avLst/>
          </a:prstGeom>
        </p:spPr>
        <p:txBody>
          <a:bodyPr lIns="0" tIns="0" rIns="0" bIns="0" rtlCol="0" anchor="t">
            <a:spAutoFit/>
          </a:bodyPr>
          <a:lstStyle/>
          <a:p>
            <a:pPr marL="863599" lvl="1" indent="-431800" algn="ctr">
              <a:lnSpc>
                <a:spcPts val="7999"/>
              </a:lnSpc>
              <a:buFont typeface="Arial"/>
              <a:buChar char="•"/>
            </a:pPr>
            <a:r>
              <a:rPr lang="en-US" sz="3999">
                <a:solidFill>
                  <a:srgbClr val="000000"/>
                </a:solidFill>
                <a:latin typeface="Montserrat Extra-Bold"/>
              </a:rPr>
              <a:t>Kiểm thử phần mềm là quá trình thực thi phần mềm với mục tiêu tìm ra lỗi </a:t>
            </a:r>
            <a:r>
              <a:rPr lang="en-US" sz="3999">
                <a:solidFill>
                  <a:srgbClr val="FF3131"/>
                </a:solidFill>
                <a:latin typeface="Montserrat Extra-Bold"/>
              </a:rPr>
              <a:t>(Glen Myers, 1979)</a:t>
            </a:r>
          </a:p>
          <a:p>
            <a:pPr>
              <a:lnSpc>
                <a:spcPts val="7999"/>
              </a:lnSpc>
            </a:pPr>
            <a:endParaRPr lang="en-US" sz="3999">
              <a:solidFill>
                <a:srgbClr val="FF3131"/>
              </a:solidFill>
              <a:latin typeface="Montserrat Extra-Bold"/>
            </a:endParaRPr>
          </a:p>
        </p:txBody>
      </p:sp>
      <p:sp>
        <p:nvSpPr>
          <p:cNvPr id="7" name="TextBox 7"/>
          <p:cNvSpPr txBox="1"/>
          <p:nvPr/>
        </p:nvSpPr>
        <p:spPr>
          <a:xfrm>
            <a:off x="1793036" y="5551415"/>
            <a:ext cx="15918030" cy="1907996"/>
          </a:xfrm>
          <a:prstGeom prst="rect">
            <a:avLst/>
          </a:prstGeom>
        </p:spPr>
        <p:txBody>
          <a:bodyPr lIns="0" tIns="0" rIns="0" bIns="0" rtlCol="0" anchor="t">
            <a:spAutoFit/>
          </a:bodyPr>
          <a:lstStyle/>
          <a:p>
            <a:pPr marL="863599" lvl="1" indent="-431800" algn="ctr">
              <a:lnSpc>
                <a:spcPts val="7999"/>
              </a:lnSpc>
              <a:buFont typeface="Arial"/>
              <a:buChar char="•"/>
            </a:pPr>
            <a:r>
              <a:rPr lang="en-US" sz="3999">
                <a:solidFill>
                  <a:srgbClr val="000000"/>
                </a:solidFill>
                <a:latin typeface="Montserrat Extra-Bold"/>
              </a:rPr>
              <a:t>Khẳng định được chất lượng của phần mềm đang xây dựng </a:t>
            </a:r>
            <a:r>
              <a:rPr lang="en-US" sz="3999">
                <a:solidFill>
                  <a:srgbClr val="FF3131"/>
                </a:solidFill>
                <a:latin typeface="Montserrat Extra-Bold"/>
              </a:rPr>
              <a:t>(Hetzel, 1988)</a:t>
            </a:r>
          </a:p>
        </p:txBody>
      </p:sp>
    </p:spTree>
  </p:cSld>
  <p:clrMapOvr>
    <a:masterClrMapping/>
  </p:clrMapOvr>
  <p:transition>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83477"/>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grpSp>
        <p:nvGrpSpPr>
          <p:cNvPr id="6" name="Group 6"/>
          <p:cNvGrpSpPr/>
          <p:nvPr/>
        </p:nvGrpSpPr>
        <p:grpSpPr>
          <a:xfrm>
            <a:off x="1793036" y="2951391"/>
            <a:ext cx="10534873" cy="1398178"/>
            <a:chOff x="0" y="0"/>
            <a:chExt cx="2984238" cy="396065"/>
          </a:xfrm>
        </p:grpSpPr>
        <p:sp>
          <p:nvSpPr>
            <p:cNvPr id="7" name="Freeform 7"/>
            <p:cNvSpPr/>
            <p:nvPr/>
          </p:nvSpPr>
          <p:spPr>
            <a:xfrm>
              <a:off x="0" y="0"/>
              <a:ext cx="2984238" cy="396065"/>
            </a:xfrm>
            <a:custGeom>
              <a:avLst/>
              <a:gdLst/>
              <a:ahLst/>
              <a:cxnLst/>
              <a:rect l="l" t="t" r="r" b="b"/>
              <a:pathLst>
                <a:path w="2984238" h="396065">
                  <a:moveTo>
                    <a:pt x="0" y="0"/>
                  </a:moveTo>
                  <a:lnTo>
                    <a:pt x="2984238" y="0"/>
                  </a:lnTo>
                  <a:lnTo>
                    <a:pt x="2984238" y="396065"/>
                  </a:lnTo>
                  <a:lnTo>
                    <a:pt x="0" y="396065"/>
                  </a:lnTo>
                  <a:close/>
                </a:path>
              </a:pathLst>
            </a:custGeom>
            <a:solidFill>
              <a:srgbClr val="F6F4EF"/>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1793036" y="4716849"/>
            <a:ext cx="10534873" cy="1305837"/>
            <a:chOff x="0" y="0"/>
            <a:chExt cx="2984238" cy="369908"/>
          </a:xfrm>
        </p:grpSpPr>
        <p:sp>
          <p:nvSpPr>
            <p:cNvPr id="10" name="Freeform 10"/>
            <p:cNvSpPr/>
            <p:nvPr/>
          </p:nvSpPr>
          <p:spPr>
            <a:xfrm>
              <a:off x="0" y="0"/>
              <a:ext cx="2984238" cy="369908"/>
            </a:xfrm>
            <a:custGeom>
              <a:avLst/>
              <a:gdLst/>
              <a:ahLst/>
              <a:cxnLst/>
              <a:rect l="l" t="t" r="r" b="b"/>
              <a:pathLst>
                <a:path w="2984238" h="369908">
                  <a:moveTo>
                    <a:pt x="0" y="0"/>
                  </a:moveTo>
                  <a:lnTo>
                    <a:pt x="2984238" y="0"/>
                  </a:lnTo>
                  <a:lnTo>
                    <a:pt x="2984238" y="369908"/>
                  </a:lnTo>
                  <a:lnTo>
                    <a:pt x="0" y="369908"/>
                  </a:lnTo>
                  <a:close/>
                </a:path>
              </a:pathLst>
            </a:custGeom>
            <a:solidFill>
              <a:srgbClr val="F6F4EF"/>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grpSp>
        <p:nvGrpSpPr>
          <p:cNvPr id="12" name="Group 12"/>
          <p:cNvGrpSpPr/>
          <p:nvPr/>
        </p:nvGrpSpPr>
        <p:grpSpPr>
          <a:xfrm>
            <a:off x="1793036" y="6389965"/>
            <a:ext cx="10534873" cy="2868335"/>
            <a:chOff x="0" y="0"/>
            <a:chExt cx="2984238" cy="812520"/>
          </a:xfrm>
        </p:grpSpPr>
        <p:sp>
          <p:nvSpPr>
            <p:cNvPr id="13" name="Freeform 13"/>
            <p:cNvSpPr/>
            <p:nvPr/>
          </p:nvSpPr>
          <p:spPr>
            <a:xfrm>
              <a:off x="0" y="0"/>
              <a:ext cx="2984238" cy="812520"/>
            </a:xfrm>
            <a:custGeom>
              <a:avLst/>
              <a:gdLst/>
              <a:ahLst/>
              <a:cxnLst/>
              <a:rect l="l" t="t" r="r" b="b"/>
              <a:pathLst>
                <a:path w="2984238" h="812520">
                  <a:moveTo>
                    <a:pt x="0" y="0"/>
                  </a:moveTo>
                  <a:lnTo>
                    <a:pt x="2984238" y="0"/>
                  </a:lnTo>
                  <a:lnTo>
                    <a:pt x="2984238" y="812520"/>
                  </a:lnTo>
                  <a:lnTo>
                    <a:pt x="0" y="812520"/>
                  </a:lnTo>
                  <a:close/>
                </a:path>
              </a:pathLst>
            </a:custGeom>
            <a:solidFill>
              <a:srgbClr val="F6F4EF"/>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sp>
        <p:nvSpPr>
          <p:cNvPr id="15" name="Freeform 15"/>
          <p:cNvSpPr/>
          <p:nvPr/>
        </p:nvSpPr>
        <p:spPr>
          <a:xfrm>
            <a:off x="12614175" y="3234706"/>
            <a:ext cx="5316516" cy="3818225"/>
          </a:xfrm>
          <a:custGeom>
            <a:avLst/>
            <a:gdLst/>
            <a:ahLst/>
            <a:cxnLst/>
            <a:rect l="l" t="t" r="r" b="b"/>
            <a:pathLst>
              <a:path w="5316516" h="3818225">
                <a:moveTo>
                  <a:pt x="0" y="0"/>
                </a:moveTo>
                <a:lnTo>
                  <a:pt x="5316516" y="0"/>
                </a:lnTo>
                <a:lnTo>
                  <a:pt x="5316516" y="3818225"/>
                </a:lnTo>
                <a:lnTo>
                  <a:pt x="0" y="381822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6" name="TextBox 16"/>
          <p:cNvSpPr txBox="1"/>
          <p:nvPr/>
        </p:nvSpPr>
        <p:spPr>
          <a:xfrm>
            <a:off x="3675865" y="1289502"/>
            <a:ext cx="13780755" cy="705321"/>
          </a:xfrm>
          <a:prstGeom prst="rect">
            <a:avLst/>
          </a:prstGeom>
        </p:spPr>
        <p:txBody>
          <a:bodyPr wrap="square" lIns="0" tIns="0" rIns="0" bIns="0" rtlCol="0" anchor="t">
            <a:spAutoFit/>
          </a:bodyPr>
          <a:lstStyle/>
          <a:p>
            <a:pPr>
              <a:lnSpc>
                <a:spcPts val="5493"/>
              </a:lnSpc>
            </a:pPr>
            <a:r>
              <a:rPr lang="en-US" sz="5000">
                <a:solidFill>
                  <a:srgbClr val="F27223"/>
                </a:solidFill>
                <a:latin typeface="Montserrat Extra-Bold Bold"/>
              </a:rPr>
              <a:t>Một số đặc điểm kiểm thử </a:t>
            </a:r>
            <a:r>
              <a:rPr lang="en-US" sz="5000" smtClean="0">
                <a:solidFill>
                  <a:srgbClr val="F27223"/>
                </a:solidFill>
                <a:latin typeface="Montserrat Extra-Bold Bold"/>
              </a:rPr>
              <a:t>phần </a:t>
            </a:r>
            <a:r>
              <a:rPr lang="en-US" sz="5000">
                <a:solidFill>
                  <a:srgbClr val="F27223"/>
                </a:solidFill>
                <a:latin typeface="Montserrat Extra-Bold Bold"/>
              </a:rPr>
              <a:t>mềm</a:t>
            </a:r>
          </a:p>
        </p:txBody>
      </p:sp>
      <p:sp>
        <p:nvSpPr>
          <p:cNvPr id="17" name="TextBox 17"/>
          <p:cNvSpPr txBox="1"/>
          <p:nvPr/>
        </p:nvSpPr>
        <p:spPr>
          <a:xfrm>
            <a:off x="3428332" y="3056280"/>
            <a:ext cx="8751895" cy="1028275"/>
          </a:xfrm>
          <a:prstGeom prst="rect">
            <a:avLst/>
          </a:prstGeom>
        </p:spPr>
        <p:txBody>
          <a:bodyPr lIns="0" tIns="0" rIns="0" bIns="0" rtlCol="0" anchor="t">
            <a:spAutoFit/>
          </a:bodyPr>
          <a:lstStyle/>
          <a:p>
            <a:pPr algn="just">
              <a:lnSpc>
                <a:spcPts val="4187"/>
              </a:lnSpc>
            </a:pPr>
            <a:r>
              <a:rPr lang="en-US" sz="2463">
                <a:solidFill>
                  <a:srgbClr val="000000"/>
                </a:solidFill>
                <a:latin typeface="Roboto Bold"/>
              </a:rPr>
              <a:t>Kiểm thử phần mềm giúp tìm ra được sự hiện diện của lỗi nhưng không thể chỉ ra sự vắng mặt của lỗi ( Dijkstra )</a:t>
            </a:r>
          </a:p>
        </p:txBody>
      </p:sp>
      <p:sp>
        <p:nvSpPr>
          <p:cNvPr id="18" name="TextBox 18"/>
          <p:cNvSpPr txBox="1"/>
          <p:nvPr/>
        </p:nvSpPr>
        <p:spPr>
          <a:xfrm>
            <a:off x="3428332" y="4780758"/>
            <a:ext cx="8751895" cy="1028275"/>
          </a:xfrm>
          <a:prstGeom prst="rect">
            <a:avLst/>
          </a:prstGeom>
        </p:spPr>
        <p:txBody>
          <a:bodyPr lIns="0" tIns="0" rIns="0" bIns="0" rtlCol="0" anchor="t">
            <a:spAutoFit/>
          </a:bodyPr>
          <a:lstStyle/>
          <a:p>
            <a:pPr algn="just">
              <a:lnSpc>
                <a:spcPts val="4187"/>
              </a:lnSpc>
            </a:pPr>
            <a:r>
              <a:rPr lang="en-US" sz="2463">
                <a:solidFill>
                  <a:srgbClr val="000000"/>
                </a:solidFill>
                <a:latin typeface="Roboto Bold"/>
              </a:rPr>
              <a:t>Mọi phương pháp được dùng để ngăn ngừa hoặc tìm ra lỗi đều sót lại những lỗi khó phát hiện hơn ( Beizer )</a:t>
            </a:r>
          </a:p>
        </p:txBody>
      </p:sp>
      <p:sp>
        <p:nvSpPr>
          <p:cNvPr id="19" name="TextBox 19"/>
          <p:cNvSpPr txBox="1"/>
          <p:nvPr/>
        </p:nvSpPr>
        <p:spPr>
          <a:xfrm>
            <a:off x="3428332" y="6452420"/>
            <a:ext cx="8751895" cy="2089159"/>
          </a:xfrm>
          <a:prstGeom prst="rect">
            <a:avLst/>
          </a:prstGeom>
        </p:spPr>
        <p:txBody>
          <a:bodyPr lIns="0" tIns="0" rIns="0" bIns="0" rtlCol="0" anchor="t">
            <a:spAutoFit/>
          </a:bodyPr>
          <a:lstStyle/>
          <a:p>
            <a:pPr algn="just">
              <a:lnSpc>
                <a:spcPts val="4187"/>
              </a:lnSpc>
            </a:pPr>
            <a:r>
              <a:rPr lang="en-US" sz="2463">
                <a:solidFill>
                  <a:srgbClr val="000000"/>
                </a:solidFill>
                <a:latin typeface="Roboto Bold"/>
              </a:rPr>
              <a:t>Điều gì xảy ra nếu việc kiểm thử không tìm ra lỗi trong phần mềm hoặc phát hiện ra ít lỗi</a:t>
            </a:r>
          </a:p>
          <a:p>
            <a:pPr marL="531875" lvl="1" indent="-265937" algn="just">
              <a:lnSpc>
                <a:spcPts val="4187"/>
              </a:lnSpc>
              <a:buFont typeface="Arial"/>
              <a:buChar char="•"/>
            </a:pPr>
            <a:r>
              <a:rPr lang="en-US" sz="2463">
                <a:solidFill>
                  <a:srgbClr val="000000"/>
                </a:solidFill>
                <a:latin typeface="Roboto Bold"/>
              </a:rPr>
              <a:t>Phần mềm có chất lượng quá tốt</a:t>
            </a:r>
          </a:p>
          <a:p>
            <a:pPr marL="531875" lvl="1" indent="-265937" algn="just">
              <a:lnSpc>
                <a:spcPts val="4187"/>
              </a:lnSpc>
              <a:buFont typeface="Arial"/>
              <a:buChar char="•"/>
            </a:pPr>
            <a:r>
              <a:rPr lang="en-US" sz="2463">
                <a:solidFill>
                  <a:srgbClr val="000000"/>
                </a:solidFill>
                <a:latin typeface="Roboto Bold"/>
              </a:rPr>
              <a:t>Quy trình / Đội ngũ kiểm thử hoạt động không hiệu quả</a:t>
            </a:r>
          </a:p>
        </p:txBody>
      </p:sp>
      <p:sp>
        <p:nvSpPr>
          <p:cNvPr id="20" name="TextBox 20"/>
          <p:cNvSpPr txBox="1"/>
          <p:nvPr/>
        </p:nvSpPr>
        <p:spPr>
          <a:xfrm>
            <a:off x="2164289" y="2832346"/>
            <a:ext cx="590356" cy="1252209"/>
          </a:xfrm>
          <a:prstGeom prst="rect">
            <a:avLst/>
          </a:prstGeom>
        </p:spPr>
        <p:txBody>
          <a:bodyPr lIns="0" tIns="0" rIns="0" bIns="0" rtlCol="0" anchor="t">
            <a:spAutoFit/>
          </a:bodyPr>
          <a:lstStyle/>
          <a:p>
            <a:pPr>
              <a:lnSpc>
                <a:spcPts val="10361"/>
              </a:lnSpc>
            </a:pPr>
            <a:r>
              <a:rPr lang="en-US" sz="6907">
                <a:solidFill>
                  <a:srgbClr val="F27423"/>
                </a:solidFill>
                <a:latin typeface="Roboto Bold"/>
              </a:rPr>
              <a:t>A</a:t>
            </a:r>
          </a:p>
        </p:txBody>
      </p:sp>
      <p:sp>
        <p:nvSpPr>
          <p:cNvPr id="21" name="TextBox 21"/>
          <p:cNvSpPr txBox="1"/>
          <p:nvPr/>
        </p:nvSpPr>
        <p:spPr>
          <a:xfrm>
            <a:off x="2156108" y="4695033"/>
            <a:ext cx="559918" cy="1252209"/>
          </a:xfrm>
          <a:prstGeom prst="rect">
            <a:avLst/>
          </a:prstGeom>
        </p:spPr>
        <p:txBody>
          <a:bodyPr lIns="0" tIns="0" rIns="0" bIns="0" rtlCol="0" anchor="t">
            <a:spAutoFit/>
          </a:bodyPr>
          <a:lstStyle/>
          <a:p>
            <a:pPr>
              <a:lnSpc>
                <a:spcPts val="10361"/>
              </a:lnSpc>
            </a:pPr>
            <a:r>
              <a:rPr lang="en-US" sz="6907">
                <a:solidFill>
                  <a:srgbClr val="F27423"/>
                </a:solidFill>
                <a:latin typeface="Roboto Bold"/>
              </a:rPr>
              <a:t>B</a:t>
            </a:r>
          </a:p>
        </p:txBody>
      </p:sp>
      <p:sp>
        <p:nvSpPr>
          <p:cNvPr id="22" name="TextBox 22"/>
          <p:cNvSpPr txBox="1"/>
          <p:nvPr/>
        </p:nvSpPr>
        <p:spPr>
          <a:xfrm>
            <a:off x="2164289" y="6972450"/>
            <a:ext cx="573994" cy="1252209"/>
          </a:xfrm>
          <a:prstGeom prst="rect">
            <a:avLst/>
          </a:prstGeom>
        </p:spPr>
        <p:txBody>
          <a:bodyPr lIns="0" tIns="0" rIns="0" bIns="0" rtlCol="0" anchor="t">
            <a:spAutoFit/>
          </a:bodyPr>
          <a:lstStyle/>
          <a:p>
            <a:pPr>
              <a:lnSpc>
                <a:spcPts val="10361"/>
              </a:lnSpc>
            </a:pPr>
            <a:r>
              <a:rPr lang="en-US" sz="6907">
                <a:solidFill>
                  <a:srgbClr val="F27223"/>
                </a:solidFill>
                <a:latin typeface="Roboto Bold"/>
              </a:rPr>
              <a:t>C</a:t>
            </a:r>
          </a:p>
        </p:txBody>
      </p:sp>
    </p:spTree>
  </p:cSld>
  <p:clrMapOvr>
    <a:masterClrMapping/>
  </p:clrMapOvr>
  <p:transition>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sp>
        <p:nvSpPr>
          <p:cNvPr id="6" name="Freeform 6"/>
          <p:cNvSpPr/>
          <p:nvPr/>
        </p:nvSpPr>
        <p:spPr>
          <a:xfrm>
            <a:off x="6856478" y="3456544"/>
            <a:ext cx="5286182" cy="3565770"/>
          </a:xfrm>
          <a:custGeom>
            <a:avLst/>
            <a:gdLst/>
            <a:ahLst/>
            <a:cxnLst/>
            <a:rect l="l" t="t" r="r" b="b"/>
            <a:pathLst>
              <a:path w="5286182" h="3565770">
                <a:moveTo>
                  <a:pt x="0" y="0"/>
                </a:moveTo>
                <a:lnTo>
                  <a:pt x="5286181" y="0"/>
                </a:lnTo>
                <a:lnTo>
                  <a:pt x="5286181" y="3565769"/>
                </a:lnTo>
                <a:lnTo>
                  <a:pt x="0" y="356576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TextBox 7"/>
          <p:cNvSpPr txBox="1"/>
          <p:nvPr/>
        </p:nvSpPr>
        <p:spPr>
          <a:xfrm>
            <a:off x="3873187" y="1504789"/>
            <a:ext cx="12459899" cy="980205"/>
          </a:xfrm>
          <a:prstGeom prst="rect">
            <a:avLst/>
          </a:prstGeom>
        </p:spPr>
        <p:txBody>
          <a:bodyPr lIns="0" tIns="0" rIns="0" bIns="0" rtlCol="0" anchor="t">
            <a:spAutoFit/>
          </a:bodyPr>
          <a:lstStyle/>
          <a:p>
            <a:pPr algn="ctr">
              <a:lnSpc>
                <a:spcPts val="8024"/>
              </a:lnSpc>
            </a:pPr>
            <a:r>
              <a:rPr lang="en-US" sz="5732">
                <a:solidFill>
                  <a:srgbClr val="F27223"/>
                </a:solidFill>
                <a:latin typeface="Montserrat Extra-Bold Bold"/>
              </a:rPr>
              <a:t>Tại sao kiểm thử lại cần thiết ?</a:t>
            </a:r>
          </a:p>
        </p:txBody>
      </p:sp>
      <p:sp>
        <p:nvSpPr>
          <p:cNvPr id="11" name="TextBox 11"/>
          <p:cNvSpPr txBox="1"/>
          <p:nvPr/>
        </p:nvSpPr>
        <p:spPr>
          <a:xfrm>
            <a:off x="12142659" y="5880612"/>
            <a:ext cx="5448146" cy="2352650"/>
          </a:xfrm>
          <a:prstGeom prst="rect">
            <a:avLst/>
          </a:prstGeom>
        </p:spPr>
        <p:txBody>
          <a:bodyPr lIns="0" tIns="0" rIns="0" bIns="0" rtlCol="0" anchor="t">
            <a:spAutoFit/>
          </a:bodyPr>
          <a:lstStyle/>
          <a:p>
            <a:pPr marL="603362" lvl="1" indent="-301681">
              <a:lnSpc>
                <a:spcPts val="4750"/>
              </a:lnSpc>
              <a:buFont typeface="Arial"/>
              <a:buChar char="•"/>
            </a:pPr>
            <a:r>
              <a:rPr lang="en-US" sz="2794">
                <a:solidFill>
                  <a:srgbClr val="000000"/>
                </a:solidFill>
                <a:latin typeface="Roboto Bold"/>
              </a:rPr>
              <a:t>Để đạt được sự tín nhiệm của khách hàng bằng cách cung cấp cho họ một sản phẩm chất lượng.</a:t>
            </a:r>
          </a:p>
        </p:txBody>
      </p:sp>
      <p:sp>
        <p:nvSpPr>
          <p:cNvPr id="12" name="TextBox 12"/>
          <p:cNvSpPr txBox="1"/>
          <p:nvPr/>
        </p:nvSpPr>
        <p:spPr>
          <a:xfrm>
            <a:off x="12142659" y="3304144"/>
            <a:ext cx="4744956" cy="1758223"/>
          </a:xfrm>
          <a:prstGeom prst="rect">
            <a:avLst/>
          </a:prstGeom>
        </p:spPr>
        <p:txBody>
          <a:bodyPr lIns="0" tIns="0" rIns="0" bIns="0" rtlCol="0" anchor="t">
            <a:spAutoFit/>
          </a:bodyPr>
          <a:lstStyle/>
          <a:p>
            <a:pPr marL="603362" lvl="1" indent="-301681">
              <a:lnSpc>
                <a:spcPts val="4750"/>
              </a:lnSpc>
              <a:buFont typeface="Arial"/>
              <a:buChar char="•"/>
            </a:pPr>
            <a:r>
              <a:rPr lang="en-US" sz="2794">
                <a:solidFill>
                  <a:srgbClr val="000000"/>
                </a:solidFill>
                <a:latin typeface="Roboto Bold"/>
              </a:rPr>
              <a:t>Phát hiện và sửa lỗi và loại bỏ các vấn đề sớm , tăng tính bảo mật</a:t>
            </a:r>
          </a:p>
        </p:txBody>
      </p:sp>
      <p:sp>
        <p:nvSpPr>
          <p:cNvPr id="13" name="TextBox 12"/>
          <p:cNvSpPr txBox="1"/>
          <p:nvPr/>
        </p:nvSpPr>
        <p:spPr>
          <a:xfrm>
            <a:off x="1028700" y="3856411"/>
            <a:ext cx="5150427" cy="1846659"/>
          </a:xfrm>
          <a:prstGeom prst="rect">
            <a:avLst/>
          </a:prstGeom>
        </p:spPr>
        <p:txBody>
          <a:bodyPr wrap="square" lIns="0" tIns="0" rIns="0" bIns="0" rtlCol="0" anchor="t">
            <a:spAutoFit/>
          </a:bodyPr>
          <a:lstStyle/>
          <a:p>
            <a:pPr marL="603362" lvl="1" indent="-301681">
              <a:lnSpc>
                <a:spcPts val="4750"/>
              </a:lnSpc>
              <a:buFont typeface="Arial"/>
              <a:buChar char="•"/>
            </a:pPr>
            <a:r>
              <a:rPr lang="en-US" sz="2794" smtClean="0">
                <a:solidFill>
                  <a:srgbClr val="000000"/>
                </a:solidFill>
                <a:latin typeface="Roboto Bold"/>
              </a:rPr>
              <a:t>Tìm các lỗi có thể được tạo ra bởi các lập trình viên khi phát triển phần mềm</a:t>
            </a:r>
            <a:endParaRPr lang="en-US" sz="2794">
              <a:solidFill>
                <a:srgbClr val="000000"/>
              </a:solidFill>
              <a:latin typeface="Roboto Bold"/>
            </a:endParaRPr>
          </a:p>
        </p:txBody>
      </p:sp>
      <p:sp>
        <p:nvSpPr>
          <p:cNvPr id="14" name="TextBox 12"/>
          <p:cNvSpPr txBox="1"/>
          <p:nvPr/>
        </p:nvSpPr>
        <p:spPr>
          <a:xfrm>
            <a:off x="7127091" y="7809351"/>
            <a:ext cx="4744956" cy="1231106"/>
          </a:xfrm>
          <a:prstGeom prst="rect">
            <a:avLst/>
          </a:prstGeom>
        </p:spPr>
        <p:txBody>
          <a:bodyPr lIns="0" tIns="0" rIns="0" bIns="0" rtlCol="0" anchor="t">
            <a:spAutoFit/>
          </a:bodyPr>
          <a:lstStyle/>
          <a:p>
            <a:pPr marL="603362" lvl="1" indent="-301681">
              <a:lnSpc>
                <a:spcPts val="4750"/>
              </a:lnSpc>
              <a:buFont typeface="Arial"/>
              <a:buChar char="•"/>
            </a:pPr>
            <a:r>
              <a:rPr lang="en-US" sz="2794" smtClean="0">
                <a:solidFill>
                  <a:srgbClr val="000000"/>
                </a:solidFill>
                <a:latin typeface="Roboto Bold"/>
              </a:rPr>
              <a:t>Ngăn ngừa lỗi hệ thống hay phần mềm</a:t>
            </a:r>
            <a:endParaRPr lang="en-US" sz="2794">
              <a:solidFill>
                <a:srgbClr val="000000"/>
              </a:solidFill>
              <a:latin typeface="Roboto Bold"/>
            </a:endParaRPr>
          </a:p>
        </p:txBody>
      </p:sp>
      <p:sp>
        <p:nvSpPr>
          <p:cNvPr id="15" name="TextBox 12"/>
          <p:cNvSpPr txBox="1"/>
          <p:nvPr/>
        </p:nvSpPr>
        <p:spPr>
          <a:xfrm>
            <a:off x="1049482" y="6410979"/>
            <a:ext cx="4744956" cy="1231106"/>
          </a:xfrm>
          <a:prstGeom prst="rect">
            <a:avLst/>
          </a:prstGeom>
        </p:spPr>
        <p:txBody>
          <a:bodyPr lIns="0" tIns="0" rIns="0" bIns="0" rtlCol="0" anchor="t">
            <a:spAutoFit/>
          </a:bodyPr>
          <a:lstStyle/>
          <a:p>
            <a:pPr marL="603362" lvl="1" indent="-301681">
              <a:lnSpc>
                <a:spcPts val="4750"/>
              </a:lnSpc>
              <a:buFont typeface="Arial"/>
              <a:buChar char="•"/>
            </a:pPr>
            <a:r>
              <a:rPr lang="en-US" sz="2794" smtClean="0">
                <a:solidFill>
                  <a:srgbClr val="000000"/>
                </a:solidFill>
                <a:latin typeface="Roboto Bold"/>
              </a:rPr>
              <a:t>Đảm bảo chất lượng sản phẩm</a:t>
            </a:r>
            <a:endParaRPr lang="en-US" sz="2794">
              <a:solidFill>
                <a:srgbClr val="000000"/>
              </a:solidFill>
              <a:latin typeface="Roboto Bold"/>
            </a:endParaRPr>
          </a:p>
        </p:txBody>
      </p:sp>
    </p:spTree>
  </p:cSld>
  <p:clrMapOvr>
    <a:masterClrMapping/>
  </p:clrMapOvr>
  <p:transition>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grpSp>
        <p:nvGrpSpPr>
          <p:cNvPr id="6" name="Group 6"/>
          <p:cNvGrpSpPr/>
          <p:nvPr/>
        </p:nvGrpSpPr>
        <p:grpSpPr>
          <a:xfrm>
            <a:off x="1252204" y="3545878"/>
            <a:ext cx="518068" cy="5712422"/>
            <a:chOff x="0" y="0"/>
            <a:chExt cx="152400" cy="1680424"/>
          </a:xfrm>
        </p:grpSpPr>
        <p:sp>
          <p:nvSpPr>
            <p:cNvPr id="7" name="Freeform 7"/>
            <p:cNvSpPr/>
            <p:nvPr/>
          </p:nvSpPr>
          <p:spPr>
            <a:xfrm>
              <a:off x="0" y="0"/>
              <a:ext cx="152400" cy="1680424"/>
            </a:xfrm>
            <a:custGeom>
              <a:avLst/>
              <a:gdLst/>
              <a:ahLst/>
              <a:cxnLst/>
              <a:rect l="l" t="t" r="r" b="b"/>
              <a:pathLst>
                <a:path w="152400" h="1680424">
                  <a:moveTo>
                    <a:pt x="0" y="0"/>
                  </a:moveTo>
                  <a:lnTo>
                    <a:pt x="152400" y="0"/>
                  </a:lnTo>
                  <a:lnTo>
                    <a:pt x="152400" y="1680424"/>
                  </a:lnTo>
                  <a:lnTo>
                    <a:pt x="0" y="1680424"/>
                  </a:lnTo>
                  <a:close/>
                </a:path>
              </a:pathLst>
            </a:custGeom>
            <a:solidFill>
              <a:srgbClr val="F27223"/>
            </a:solidFill>
          </p:spPr>
        </p:sp>
      </p:grpSp>
      <p:sp>
        <p:nvSpPr>
          <p:cNvPr id="8" name="AutoShape 8"/>
          <p:cNvSpPr/>
          <p:nvPr/>
        </p:nvSpPr>
        <p:spPr>
          <a:xfrm>
            <a:off x="2358954" y="5148262"/>
            <a:ext cx="4795296" cy="4210"/>
          </a:xfrm>
          <a:prstGeom prst="line">
            <a:avLst/>
          </a:prstGeom>
          <a:ln w="9525" cap="flat">
            <a:solidFill>
              <a:srgbClr val="100F0D"/>
            </a:solidFill>
            <a:prstDash val="solid"/>
            <a:headEnd type="none" w="sm" len="sm"/>
            <a:tailEnd type="none" w="sm" len="sm"/>
          </a:ln>
        </p:spPr>
      </p:sp>
      <p:sp>
        <p:nvSpPr>
          <p:cNvPr id="9" name="AutoShape 9"/>
          <p:cNvSpPr/>
          <p:nvPr/>
        </p:nvSpPr>
        <p:spPr>
          <a:xfrm flipV="1">
            <a:off x="2358949" y="7142642"/>
            <a:ext cx="4686604" cy="0"/>
          </a:xfrm>
          <a:prstGeom prst="line">
            <a:avLst/>
          </a:prstGeom>
          <a:ln w="9525" cap="flat">
            <a:solidFill>
              <a:srgbClr val="100F0D"/>
            </a:solidFill>
            <a:prstDash val="solid"/>
            <a:headEnd type="none" w="sm" len="sm"/>
            <a:tailEnd type="none" w="sm" len="sm"/>
          </a:ln>
        </p:spPr>
      </p:sp>
      <p:sp>
        <p:nvSpPr>
          <p:cNvPr id="10" name="AutoShape 10"/>
          <p:cNvSpPr/>
          <p:nvPr/>
        </p:nvSpPr>
        <p:spPr>
          <a:xfrm flipV="1">
            <a:off x="2358949" y="8833317"/>
            <a:ext cx="4686604" cy="4210"/>
          </a:xfrm>
          <a:prstGeom prst="line">
            <a:avLst/>
          </a:prstGeom>
          <a:ln w="9525" cap="flat">
            <a:solidFill>
              <a:srgbClr val="100F0D"/>
            </a:solidFill>
            <a:prstDash val="solid"/>
            <a:headEnd type="none" w="sm" len="sm"/>
            <a:tailEnd type="none" w="sm" len="sm"/>
          </a:ln>
        </p:spPr>
      </p:sp>
      <p:grpSp>
        <p:nvGrpSpPr>
          <p:cNvPr id="11" name="Group 11"/>
          <p:cNvGrpSpPr>
            <a:grpSpLocks noChangeAspect="1"/>
          </p:cNvGrpSpPr>
          <p:nvPr/>
        </p:nvGrpSpPr>
        <p:grpSpPr>
          <a:xfrm>
            <a:off x="9255438" y="3406177"/>
            <a:ext cx="8392261" cy="4720588"/>
            <a:chOff x="0" y="0"/>
            <a:chExt cx="11289030" cy="6350000"/>
          </a:xfrm>
        </p:grpSpPr>
        <p:sp>
          <p:nvSpPr>
            <p:cNvPr id="12" name="Freeform 12"/>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b="-8511"/>
              </a:stretch>
            </a:blipFill>
          </p:spPr>
        </p:sp>
      </p:grpSp>
      <p:sp>
        <p:nvSpPr>
          <p:cNvPr id="13" name="TextBox 13"/>
          <p:cNvSpPr txBox="1"/>
          <p:nvPr/>
        </p:nvSpPr>
        <p:spPr>
          <a:xfrm>
            <a:off x="3317298" y="1286323"/>
            <a:ext cx="12907574" cy="876482"/>
          </a:xfrm>
          <a:prstGeom prst="rect">
            <a:avLst/>
          </a:prstGeom>
        </p:spPr>
        <p:txBody>
          <a:bodyPr lIns="0" tIns="0" rIns="0" bIns="0" rtlCol="0" anchor="t">
            <a:spAutoFit/>
          </a:bodyPr>
          <a:lstStyle/>
          <a:p>
            <a:pPr>
              <a:lnSpc>
                <a:spcPts val="7297"/>
              </a:lnSpc>
              <a:spcBef>
                <a:spcPct val="0"/>
              </a:spcBef>
            </a:pPr>
            <a:r>
              <a:rPr lang="en-US" sz="5212">
                <a:solidFill>
                  <a:srgbClr val="F27423"/>
                </a:solidFill>
                <a:latin typeface="Montserrat Extra-Bold"/>
              </a:rPr>
              <a:t>Những thiệt hại do lỗi phần mềm</a:t>
            </a:r>
          </a:p>
        </p:txBody>
      </p:sp>
      <p:sp>
        <p:nvSpPr>
          <p:cNvPr id="14" name="TextBox 14"/>
          <p:cNvSpPr txBox="1"/>
          <p:nvPr/>
        </p:nvSpPr>
        <p:spPr>
          <a:xfrm>
            <a:off x="3614540" y="2258054"/>
            <a:ext cx="11058920" cy="366174"/>
          </a:xfrm>
          <a:prstGeom prst="rect">
            <a:avLst/>
          </a:prstGeom>
        </p:spPr>
        <p:txBody>
          <a:bodyPr lIns="0" tIns="0" rIns="0" bIns="0" rtlCol="0" anchor="t">
            <a:spAutoFit/>
          </a:bodyPr>
          <a:lstStyle/>
          <a:p>
            <a:pPr marL="0" lvl="0" indent="0" algn="just">
              <a:lnSpc>
                <a:spcPts val="2964"/>
              </a:lnSpc>
              <a:spcBef>
                <a:spcPct val="0"/>
              </a:spcBef>
            </a:pPr>
            <a:r>
              <a:rPr lang="en-US" sz="2117" spc="10">
                <a:solidFill>
                  <a:srgbClr val="000000"/>
                </a:solidFill>
                <a:latin typeface="Roboto Bold"/>
              </a:rPr>
              <a:t>Trong quá khứ đã có khá nhiều sự cố xảy ra mà nguyên nhân chính là do lỗi phần mềm .</a:t>
            </a:r>
          </a:p>
        </p:txBody>
      </p:sp>
      <p:sp>
        <p:nvSpPr>
          <p:cNvPr id="15" name="TextBox 15"/>
          <p:cNvSpPr txBox="1"/>
          <p:nvPr/>
        </p:nvSpPr>
        <p:spPr>
          <a:xfrm>
            <a:off x="1880351" y="3402498"/>
            <a:ext cx="6784537" cy="1931328"/>
          </a:xfrm>
          <a:prstGeom prst="rect">
            <a:avLst/>
          </a:prstGeom>
        </p:spPr>
        <p:txBody>
          <a:bodyPr lIns="0" tIns="0" rIns="0" bIns="0" rtlCol="0" anchor="t">
            <a:spAutoFit/>
          </a:bodyPr>
          <a:lstStyle/>
          <a:p>
            <a:pPr marL="496264" lvl="1" indent="-248132" algn="just">
              <a:lnSpc>
                <a:spcPts val="3907"/>
              </a:lnSpc>
              <a:buFont typeface="Arial"/>
              <a:buChar char="•"/>
            </a:pPr>
            <a:r>
              <a:rPr lang="en-US" sz="2298">
                <a:solidFill>
                  <a:srgbClr val="000000"/>
                </a:solidFill>
                <a:latin typeface="Roboto Bold"/>
              </a:rPr>
              <a:t>Một chiếc máy bay Airbus A300 của hãng hàng không China Airlines đã bị rơi do lỗi phần mềm vào năm 1994 khiến 264 người thiệt mạng.</a:t>
            </a:r>
          </a:p>
          <a:p>
            <a:pPr algn="just">
              <a:lnSpc>
                <a:spcPts val="3907"/>
              </a:lnSpc>
            </a:pPr>
            <a:endParaRPr lang="en-US" sz="2298">
              <a:solidFill>
                <a:srgbClr val="000000"/>
              </a:solidFill>
              <a:latin typeface="Roboto Bold"/>
            </a:endParaRPr>
          </a:p>
        </p:txBody>
      </p:sp>
      <p:sp>
        <p:nvSpPr>
          <p:cNvPr id="16" name="TextBox 16"/>
          <p:cNvSpPr txBox="1"/>
          <p:nvPr/>
        </p:nvSpPr>
        <p:spPr>
          <a:xfrm>
            <a:off x="1307244" y="4370161"/>
            <a:ext cx="628147" cy="405242"/>
          </a:xfrm>
          <a:prstGeom prst="rect">
            <a:avLst/>
          </a:prstGeom>
        </p:spPr>
        <p:txBody>
          <a:bodyPr lIns="0" tIns="0" rIns="0" bIns="0" rtlCol="0" anchor="t">
            <a:spAutoFit/>
          </a:bodyPr>
          <a:lstStyle/>
          <a:p>
            <a:pPr algn="just">
              <a:lnSpc>
                <a:spcPts val="3125"/>
              </a:lnSpc>
            </a:pPr>
            <a:r>
              <a:rPr lang="en-US" sz="2604">
                <a:solidFill>
                  <a:srgbClr val="FFFFFF"/>
                </a:solidFill>
                <a:latin typeface="Roboto Bold"/>
              </a:rPr>
              <a:t>01.</a:t>
            </a:r>
          </a:p>
        </p:txBody>
      </p:sp>
      <p:sp>
        <p:nvSpPr>
          <p:cNvPr id="17" name="TextBox 17"/>
          <p:cNvSpPr txBox="1"/>
          <p:nvPr/>
        </p:nvSpPr>
        <p:spPr>
          <a:xfrm>
            <a:off x="1880351" y="5386881"/>
            <a:ext cx="6784537" cy="1442962"/>
          </a:xfrm>
          <a:prstGeom prst="rect">
            <a:avLst/>
          </a:prstGeom>
        </p:spPr>
        <p:txBody>
          <a:bodyPr lIns="0" tIns="0" rIns="0" bIns="0" rtlCol="0" anchor="t">
            <a:spAutoFit/>
          </a:bodyPr>
          <a:lstStyle/>
          <a:p>
            <a:pPr marL="496264" lvl="1" indent="-248132" algn="just">
              <a:lnSpc>
                <a:spcPts val="3907"/>
              </a:lnSpc>
              <a:buFont typeface="Arial"/>
              <a:buChar char="•"/>
            </a:pPr>
            <a:r>
              <a:rPr lang="en-US" sz="2298">
                <a:solidFill>
                  <a:srgbClr val="000000"/>
                </a:solidFill>
                <a:latin typeface="Roboto Bold"/>
              </a:rPr>
              <a:t>Năm 1999, một vụ phóng vệ tinh quân sự đã thất bại do lỗi phần mềm gây ra đã làm thiệt hại 1,2 tỷ đô.</a:t>
            </a:r>
          </a:p>
        </p:txBody>
      </p:sp>
      <p:sp>
        <p:nvSpPr>
          <p:cNvPr id="18" name="TextBox 18"/>
          <p:cNvSpPr txBox="1"/>
          <p:nvPr/>
        </p:nvSpPr>
        <p:spPr>
          <a:xfrm>
            <a:off x="1252204" y="6160749"/>
            <a:ext cx="628147" cy="405242"/>
          </a:xfrm>
          <a:prstGeom prst="rect">
            <a:avLst/>
          </a:prstGeom>
        </p:spPr>
        <p:txBody>
          <a:bodyPr lIns="0" tIns="0" rIns="0" bIns="0" rtlCol="0" anchor="t">
            <a:spAutoFit/>
          </a:bodyPr>
          <a:lstStyle/>
          <a:p>
            <a:pPr algn="just">
              <a:lnSpc>
                <a:spcPts val="3125"/>
              </a:lnSpc>
            </a:pPr>
            <a:r>
              <a:rPr lang="en-US" sz="2604">
                <a:solidFill>
                  <a:srgbClr val="FFFFFF"/>
                </a:solidFill>
                <a:latin typeface="Roboto Bold"/>
              </a:rPr>
              <a:t>02.</a:t>
            </a:r>
          </a:p>
        </p:txBody>
      </p:sp>
      <p:sp>
        <p:nvSpPr>
          <p:cNvPr id="19" name="TextBox 19"/>
          <p:cNvSpPr txBox="1"/>
          <p:nvPr/>
        </p:nvSpPr>
        <p:spPr>
          <a:xfrm>
            <a:off x="1880351" y="7239377"/>
            <a:ext cx="6784537" cy="1442962"/>
          </a:xfrm>
          <a:prstGeom prst="rect">
            <a:avLst/>
          </a:prstGeom>
        </p:spPr>
        <p:txBody>
          <a:bodyPr lIns="0" tIns="0" rIns="0" bIns="0" rtlCol="0" anchor="t">
            <a:spAutoFit/>
          </a:bodyPr>
          <a:lstStyle/>
          <a:p>
            <a:pPr marL="496264" lvl="1" indent="-248132" algn="just">
              <a:lnSpc>
                <a:spcPts val="3907"/>
              </a:lnSpc>
              <a:buFont typeface="Arial"/>
              <a:buChar char="•"/>
            </a:pPr>
            <a:r>
              <a:rPr lang="en-US" sz="2298">
                <a:solidFill>
                  <a:srgbClr val="000000"/>
                </a:solidFill>
                <a:latin typeface="Roboto Bold"/>
              </a:rPr>
              <a:t>Máy xạ trị Therac – 25 ở Canada. Do lỗi phần mềm nên máy đã cung cấp liều bức xạ sai gây chết người cho bệnh nhân. </a:t>
            </a:r>
          </a:p>
        </p:txBody>
      </p:sp>
      <p:sp>
        <p:nvSpPr>
          <p:cNvPr id="20" name="TextBox 20"/>
          <p:cNvSpPr txBox="1"/>
          <p:nvPr/>
        </p:nvSpPr>
        <p:spPr>
          <a:xfrm>
            <a:off x="1307244" y="7919381"/>
            <a:ext cx="628147" cy="405242"/>
          </a:xfrm>
          <a:prstGeom prst="rect">
            <a:avLst/>
          </a:prstGeom>
        </p:spPr>
        <p:txBody>
          <a:bodyPr lIns="0" tIns="0" rIns="0" bIns="0" rtlCol="0" anchor="t">
            <a:spAutoFit/>
          </a:bodyPr>
          <a:lstStyle/>
          <a:p>
            <a:pPr algn="just">
              <a:lnSpc>
                <a:spcPts val="3125"/>
              </a:lnSpc>
            </a:pPr>
            <a:r>
              <a:rPr lang="en-US" sz="2604">
                <a:solidFill>
                  <a:srgbClr val="FFFFFF"/>
                </a:solidFill>
                <a:latin typeface="Roboto Bold"/>
              </a:rPr>
              <a:t>03.</a:t>
            </a:r>
          </a:p>
        </p:txBody>
      </p:sp>
    </p:spTree>
  </p:cSld>
  <p:clrMapOvr>
    <a:masterClrMapping/>
  </p:clrMapOvr>
  <p:transition>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sp>
        <p:nvSpPr>
          <p:cNvPr id="6" name="TextBox 6"/>
          <p:cNvSpPr txBox="1"/>
          <p:nvPr/>
        </p:nvSpPr>
        <p:spPr>
          <a:xfrm>
            <a:off x="2924234" y="1592567"/>
            <a:ext cx="14608995" cy="1120685"/>
          </a:xfrm>
          <a:prstGeom prst="rect">
            <a:avLst/>
          </a:prstGeom>
        </p:spPr>
        <p:txBody>
          <a:bodyPr lIns="0" tIns="0" rIns="0" bIns="0" rtlCol="0" anchor="t">
            <a:spAutoFit/>
          </a:bodyPr>
          <a:lstStyle/>
          <a:p>
            <a:pPr>
              <a:lnSpc>
                <a:spcPts val="9100"/>
              </a:lnSpc>
            </a:pPr>
            <a:r>
              <a:rPr lang="en-US" sz="6500">
                <a:solidFill>
                  <a:srgbClr val="F27223"/>
                </a:solidFill>
                <a:latin typeface="Montserrat Extra-Bold"/>
              </a:rPr>
              <a:t>Quy trình kiểm thử phần mềm</a:t>
            </a:r>
          </a:p>
        </p:txBody>
      </p:sp>
      <p:sp>
        <p:nvSpPr>
          <p:cNvPr id="7" name="Freeform 7"/>
          <p:cNvSpPr/>
          <p:nvPr/>
        </p:nvSpPr>
        <p:spPr>
          <a:xfrm>
            <a:off x="1256044" y="3521600"/>
            <a:ext cx="16277184" cy="4314987"/>
          </a:xfrm>
          <a:custGeom>
            <a:avLst/>
            <a:gdLst/>
            <a:ahLst/>
            <a:cxnLst/>
            <a:rect l="l" t="t" r="r" b="b"/>
            <a:pathLst>
              <a:path w="16277184" h="4314987">
                <a:moveTo>
                  <a:pt x="0" y="0"/>
                </a:moveTo>
                <a:lnTo>
                  <a:pt x="16277185" y="0"/>
                </a:lnTo>
                <a:lnTo>
                  <a:pt x="16277185" y="4314987"/>
                </a:lnTo>
                <a:lnTo>
                  <a:pt x="0" y="4314987"/>
                </a:lnTo>
                <a:lnTo>
                  <a:pt x="0" y="0"/>
                </a:lnTo>
                <a:close/>
              </a:path>
            </a:pathLst>
          </a:custGeom>
          <a:blipFill>
            <a:blip r:embed="rId5"/>
            <a:stretch>
              <a:fillRect t="-34325"/>
            </a:stretch>
          </a:blipFill>
        </p:spPr>
      </p:sp>
    </p:spTree>
  </p:cSld>
  <p:clrMapOvr>
    <a:masterClrMapping/>
  </p:clrMapOvr>
  <p:transition>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sp>
        <p:nvSpPr>
          <p:cNvPr id="6" name="Freeform 6"/>
          <p:cNvSpPr/>
          <p:nvPr/>
        </p:nvSpPr>
        <p:spPr>
          <a:xfrm>
            <a:off x="10518319" y="2263263"/>
            <a:ext cx="6740981" cy="5760475"/>
          </a:xfrm>
          <a:custGeom>
            <a:avLst/>
            <a:gdLst/>
            <a:ahLst/>
            <a:cxnLst/>
            <a:rect l="l" t="t" r="r" b="b"/>
            <a:pathLst>
              <a:path w="6740981" h="5760475">
                <a:moveTo>
                  <a:pt x="0" y="0"/>
                </a:moveTo>
                <a:lnTo>
                  <a:pt x="6740981" y="0"/>
                </a:lnTo>
                <a:lnTo>
                  <a:pt x="6740981" y="5760474"/>
                </a:lnTo>
                <a:lnTo>
                  <a:pt x="0" y="576047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rot="-5400000">
            <a:off x="10225395" y="6989293"/>
            <a:ext cx="8639149" cy="8948271"/>
          </a:xfrm>
          <a:custGeom>
            <a:avLst/>
            <a:gdLst/>
            <a:ahLst/>
            <a:cxnLst/>
            <a:rect l="l" t="t" r="r" b="b"/>
            <a:pathLst>
              <a:path w="8639149" h="8948271">
                <a:moveTo>
                  <a:pt x="0" y="0"/>
                </a:moveTo>
                <a:lnTo>
                  <a:pt x="8639149" y="0"/>
                </a:lnTo>
                <a:lnTo>
                  <a:pt x="8639149" y="8948270"/>
                </a:lnTo>
                <a:lnTo>
                  <a:pt x="0" y="8948270"/>
                </a:lnTo>
                <a:lnTo>
                  <a:pt x="0" y="0"/>
                </a:lnTo>
                <a:close/>
              </a:path>
            </a:pathLst>
          </a:custGeom>
          <a:blipFill>
            <a:blip r:embed="rId7">
              <a:alphaModFix amt="25000"/>
              <a:extLst>
                <a:ext uri="{96DAC541-7B7A-43D3-8B79-37D633B846F1}">
                  <asvg:svgBlip xmlns:asvg="http://schemas.microsoft.com/office/drawing/2016/SVG/main" xmlns="" r:embed="rId8"/>
                </a:ext>
              </a:extLst>
            </a:blip>
            <a:stretch>
              <a:fillRect/>
            </a:stretch>
          </a:blipFill>
        </p:spPr>
      </p:sp>
      <p:sp>
        <p:nvSpPr>
          <p:cNvPr id="8" name="AutoShape 8"/>
          <p:cNvSpPr/>
          <p:nvPr/>
        </p:nvSpPr>
        <p:spPr>
          <a:xfrm>
            <a:off x="953992" y="6135087"/>
            <a:ext cx="1678087" cy="0"/>
          </a:xfrm>
          <a:prstGeom prst="line">
            <a:avLst/>
          </a:prstGeom>
          <a:ln w="114300" cap="flat">
            <a:solidFill>
              <a:srgbClr val="F27423"/>
            </a:solidFill>
            <a:prstDash val="solid"/>
            <a:headEnd type="none" w="sm" len="sm"/>
            <a:tailEnd type="none" w="sm" len="sm"/>
          </a:ln>
        </p:spPr>
      </p:sp>
      <p:sp>
        <p:nvSpPr>
          <p:cNvPr id="9" name="TextBox 9"/>
          <p:cNvSpPr txBox="1"/>
          <p:nvPr/>
        </p:nvSpPr>
        <p:spPr>
          <a:xfrm>
            <a:off x="953992" y="3312551"/>
            <a:ext cx="5785744" cy="2503125"/>
          </a:xfrm>
          <a:prstGeom prst="rect">
            <a:avLst/>
          </a:prstGeom>
        </p:spPr>
        <p:txBody>
          <a:bodyPr lIns="0" tIns="0" rIns="0" bIns="0" rtlCol="0" anchor="t">
            <a:spAutoFit/>
          </a:bodyPr>
          <a:lstStyle/>
          <a:p>
            <a:pPr marL="0" lvl="0" indent="0">
              <a:lnSpc>
                <a:spcPts val="10080"/>
              </a:lnSpc>
            </a:pPr>
            <a:r>
              <a:rPr lang="en-US" sz="7200" spc="215">
                <a:solidFill>
                  <a:srgbClr val="F27423"/>
                </a:solidFill>
                <a:latin typeface="Montserrat Extra-Bold Bold"/>
              </a:rPr>
              <a:t>KIỂM THỬ TỰ ĐỘNG</a:t>
            </a:r>
          </a:p>
        </p:txBody>
      </p:sp>
    </p:spTree>
  </p:cSld>
  <p:clrMapOvr>
    <a:masterClrMapping/>
  </p:clrMapOvr>
  <p:transition>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sp>
        <p:nvSpPr>
          <p:cNvPr id="6" name="Freeform 6"/>
          <p:cNvSpPr/>
          <p:nvPr/>
        </p:nvSpPr>
        <p:spPr>
          <a:xfrm rot="805906">
            <a:off x="978529" y="2216147"/>
            <a:ext cx="4090244" cy="5185729"/>
          </a:xfrm>
          <a:custGeom>
            <a:avLst/>
            <a:gdLst/>
            <a:ahLst/>
            <a:cxnLst/>
            <a:rect l="l" t="t" r="r" b="b"/>
            <a:pathLst>
              <a:path w="4090244" h="5185729">
                <a:moveTo>
                  <a:pt x="0" y="0"/>
                </a:moveTo>
                <a:lnTo>
                  <a:pt x="4090244" y="0"/>
                </a:lnTo>
                <a:lnTo>
                  <a:pt x="4090244" y="5185729"/>
                </a:lnTo>
                <a:lnTo>
                  <a:pt x="0" y="518572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TextBox 7"/>
          <p:cNvSpPr txBox="1"/>
          <p:nvPr/>
        </p:nvSpPr>
        <p:spPr>
          <a:xfrm>
            <a:off x="6131020" y="1180722"/>
            <a:ext cx="11728410" cy="1193688"/>
          </a:xfrm>
          <a:prstGeom prst="rect">
            <a:avLst/>
          </a:prstGeom>
        </p:spPr>
        <p:txBody>
          <a:bodyPr lIns="0" tIns="0" rIns="0" bIns="0" rtlCol="0" anchor="t">
            <a:spAutoFit/>
          </a:bodyPr>
          <a:lstStyle/>
          <a:p>
            <a:pPr>
              <a:lnSpc>
                <a:spcPts val="9799"/>
              </a:lnSpc>
            </a:pPr>
            <a:r>
              <a:rPr lang="en-US" sz="6999">
                <a:solidFill>
                  <a:srgbClr val="F27423"/>
                </a:solidFill>
                <a:latin typeface="Montserrat Extra-Bold"/>
              </a:rPr>
              <a:t>Kiểm thử tự động là gì ?</a:t>
            </a:r>
          </a:p>
        </p:txBody>
      </p:sp>
      <p:sp>
        <p:nvSpPr>
          <p:cNvPr id="8" name="TextBox 8"/>
          <p:cNvSpPr txBox="1"/>
          <p:nvPr/>
        </p:nvSpPr>
        <p:spPr>
          <a:xfrm>
            <a:off x="6131020" y="3176786"/>
            <a:ext cx="10657995" cy="1128514"/>
          </a:xfrm>
          <a:prstGeom prst="rect">
            <a:avLst/>
          </a:prstGeom>
        </p:spPr>
        <p:txBody>
          <a:bodyPr wrap="square" lIns="0" tIns="0" rIns="0" bIns="0" rtlCol="0" anchor="t">
            <a:spAutoFit/>
          </a:bodyPr>
          <a:lstStyle/>
          <a:p>
            <a:pPr marL="561341" lvl="1" indent="-280670">
              <a:lnSpc>
                <a:spcPts val="4420"/>
              </a:lnSpc>
              <a:buFont typeface="Arial"/>
              <a:buChar char="•"/>
            </a:pPr>
            <a:r>
              <a:rPr lang="en-US" sz="2600">
                <a:solidFill>
                  <a:srgbClr val="000000"/>
                </a:solidFill>
                <a:latin typeface="Roboto Bold"/>
              </a:rPr>
              <a:t>Là xử lý một cách tự động các bước thực hiện các testcase, kiểm thử tự động bằng một công cụ nhằm rút ngắn thời gian kiểm thử.</a:t>
            </a:r>
          </a:p>
        </p:txBody>
      </p:sp>
      <p:sp>
        <p:nvSpPr>
          <p:cNvPr id="9" name="TextBox 9"/>
          <p:cNvSpPr txBox="1"/>
          <p:nvPr/>
        </p:nvSpPr>
        <p:spPr>
          <a:xfrm>
            <a:off x="6131020" y="5010150"/>
            <a:ext cx="10657995" cy="3282680"/>
          </a:xfrm>
          <a:prstGeom prst="rect">
            <a:avLst/>
          </a:prstGeom>
        </p:spPr>
        <p:txBody>
          <a:bodyPr lIns="0" tIns="0" rIns="0" bIns="0" rtlCol="0" anchor="t">
            <a:spAutoFit/>
          </a:bodyPr>
          <a:lstStyle/>
          <a:p>
            <a:pPr marL="561341" lvl="1" indent="-280670" algn="just">
              <a:lnSpc>
                <a:spcPts val="4420"/>
              </a:lnSpc>
              <a:buFont typeface="Arial"/>
              <a:buChar char="•"/>
            </a:pPr>
            <a:r>
              <a:rPr lang="en-US" sz="2600">
                <a:solidFill>
                  <a:srgbClr val="000000"/>
                </a:solidFill>
                <a:latin typeface="Roboto Bold"/>
              </a:rPr>
              <a:t>Là một kỹ thuật tự động trong đó người kiểm thử tự viết các tập lệnh và sử dụng phần mềm phù hợp để kiểm thử phần mềm. Nó về cơ bản là một quá trình tự động hóa của một quy trình kiểm thử thủ công. Giống như kiểm thử hồi quy, kiểm thử tự động cũng được sử dụng để kiểm thử ứng dụng theo quan điểm tải, hiệu năng và ứng suất.</a:t>
            </a:r>
          </a:p>
        </p:txBody>
      </p:sp>
    </p:spTree>
  </p:cSld>
  <p:clrMapOvr>
    <a:masterClrMapping/>
  </p:clrMapOvr>
  <p:transition>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grpSp>
        <p:nvGrpSpPr>
          <p:cNvPr id="6" name="Group 6"/>
          <p:cNvGrpSpPr/>
          <p:nvPr/>
        </p:nvGrpSpPr>
        <p:grpSpPr>
          <a:xfrm>
            <a:off x="10950305" y="4800690"/>
            <a:ext cx="625552" cy="625552"/>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27423"/>
            </a:solidFill>
          </p:spPr>
        </p:sp>
      </p:grpSp>
      <p:grpSp>
        <p:nvGrpSpPr>
          <p:cNvPr id="8" name="Group 8"/>
          <p:cNvGrpSpPr/>
          <p:nvPr/>
        </p:nvGrpSpPr>
        <p:grpSpPr>
          <a:xfrm>
            <a:off x="10950305" y="5809791"/>
            <a:ext cx="625552" cy="625552"/>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27423"/>
            </a:solidFill>
          </p:spPr>
        </p:sp>
      </p:grpSp>
      <p:grpSp>
        <p:nvGrpSpPr>
          <p:cNvPr id="10" name="Group 10"/>
          <p:cNvGrpSpPr/>
          <p:nvPr/>
        </p:nvGrpSpPr>
        <p:grpSpPr>
          <a:xfrm>
            <a:off x="10950305" y="6813146"/>
            <a:ext cx="625552" cy="625552"/>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27423"/>
            </a:solidFill>
          </p:spPr>
        </p:sp>
      </p:grpSp>
      <p:grpSp>
        <p:nvGrpSpPr>
          <p:cNvPr id="12" name="Group 12"/>
          <p:cNvGrpSpPr/>
          <p:nvPr/>
        </p:nvGrpSpPr>
        <p:grpSpPr>
          <a:xfrm>
            <a:off x="10950305" y="7822246"/>
            <a:ext cx="625552" cy="625552"/>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27423"/>
            </a:solidFill>
          </p:spPr>
        </p:sp>
      </p:grpSp>
      <p:grpSp>
        <p:nvGrpSpPr>
          <p:cNvPr id="14" name="Group 14"/>
          <p:cNvGrpSpPr/>
          <p:nvPr/>
        </p:nvGrpSpPr>
        <p:grpSpPr>
          <a:xfrm>
            <a:off x="10950305" y="8827241"/>
            <a:ext cx="625552" cy="625552"/>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27423"/>
            </a:solidFill>
          </p:spPr>
        </p:sp>
      </p:grpSp>
      <p:grpSp>
        <p:nvGrpSpPr>
          <p:cNvPr id="16" name="Group 16"/>
          <p:cNvGrpSpPr>
            <a:grpSpLocks noChangeAspect="1"/>
          </p:cNvGrpSpPr>
          <p:nvPr/>
        </p:nvGrpSpPr>
        <p:grpSpPr>
          <a:xfrm>
            <a:off x="1028700" y="5077835"/>
            <a:ext cx="8054451" cy="4530572"/>
            <a:chOff x="0" y="0"/>
            <a:chExt cx="11289030" cy="6350000"/>
          </a:xfrm>
        </p:grpSpPr>
        <p:sp>
          <p:nvSpPr>
            <p:cNvPr id="17" name="Freeform 17"/>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t="-4" b="-4"/>
              </a:stretch>
            </a:blipFill>
          </p:spPr>
        </p:sp>
      </p:grpSp>
      <p:sp>
        <p:nvSpPr>
          <p:cNvPr id="18" name="TextBox 18"/>
          <p:cNvSpPr txBox="1"/>
          <p:nvPr/>
        </p:nvSpPr>
        <p:spPr>
          <a:xfrm>
            <a:off x="3519198" y="1245296"/>
            <a:ext cx="12092946" cy="1094718"/>
          </a:xfrm>
          <a:prstGeom prst="rect">
            <a:avLst/>
          </a:prstGeom>
        </p:spPr>
        <p:txBody>
          <a:bodyPr lIns="0" tIns="0" rIns="0" bIns="0" rtlCol="0" anchor="t">
            <a:spAutoFit/>
          </a:bodyPr>
          <a:lstStyle/>
          <a:p>
            <a:pPr>
              <a:lnSpc>
                <a:spcPts val="8959"/>
              </a:lnSpc>
              <a:spcBef>
                <a:spcPct val="0"/>
              </a:spcBef>
            </a:pPr>
            <a:r>
              <a:rPr lang="en-US" sz="6399">
                <a:solidFill>
                  <a:srgbClr val="F27423"/>
                </a:solidFill>
                <a:latin typeface="Montserrat Extra-Bold"/>
              </a:rPr>
              <a:t>Quy trình kiểm thử tự động</a:t>
            </a:r>
          </a:p>
        </p:txBody>
      </p:sp>
      <p:sp>
        <p:nvSpPr>
          <p:cNvPr id="19" name="TextBox 19"/>
          <p:cNvSpPr txBox="1"/>
          <p:nvPr/>
        </p:nvSpPr>
        <p:spPr>
          <a:xfrm>
            <a:off x="11857595" y="4784915"/>
            <a:ext cx="3605728" cy="520655"/>
          </a:xfrm>
          <a:prstGeom prst="rect">
            <a:avLst/>
          </a:prstGeom>
        </p:spPr>
        <p:txBody>
          <a:bodyPr lIns="0" tIns="0" rIns="0" bIns="0" rtlCol="0" anchor="t">
            <a:spAutoFit/>
          </a:bodyPr>
          <a:lstStyle/>
          <a:p>
            <a:pPr marL="0" lvl="0" indent="0" algn="l">
              <a:lnSpc>
                <a:spcPts val="4420"/>
              </a:lnSpc>
            </a:pPr>
            <a:r>
              <a:rPr lang="en-US" sz="2600" spc="78">
                <a:solidFill>
                  <a:srgbClr val="000000"/>
                </a:solidFill>
                <a:latin typeface="Roboto Bold"/>
              </a:rPr>
              <a:t>Lập kế hoạch kiểm thử</a:t>
            </a:r>
          </a:p>
        </p:txBody>
      </p:sp>
      <p:sp>
        <p:nvSpPr>
          <p:cNvPr id="20" name="TextBox 20"/>
          <p:cNvSpPr txBox="1"/>
          <p:nvPr/>
        </p:nvSpPr>
        <p:spPr>
          <a:xfrm>
            <a:off x="11857595" y="5794015"/>
            <a:ext cx="3605728" cy="520655"/>
          </a:xfrm>
          <a:prstGeom prst="rect">
            <a:avLst/>
          </a:prstGeom>
        </p:spPr>
        <p:txBody>
          <a:bodyPr lIns="0" tIns="0" rIns="0" bIns="0" rtlCol="0" anchor="t">
            <a:spAutoFit/>
          </a:bodyPr>
          <a:lstStyle/>
          <a:p>
            <a:pPr marL="0" lvl="0" indent="0" algn="l">
              <a:lnSpc>
                <a:spcPts val="4420"/>
              </a:lnSpc>
            </a:pPr>
            <a:r>
              <a:rPr lang="en-US" sz="2600" spc="78">
                <a:solidFill>
                  <a:srgbClr val="000000"/>
                </a:solidFill>
                <a:latin typeface="Roboto Bold"/>
              </a:rPr>
              <a:t>Thiết kế Testcase</a:t>
            </a:r>
          </a:p>
        </p:txBody>
      </p:sp>
      <p:sp>
        <p:nvSpPr>
          <p:cNvPr id="21" name="TextBox 21"/>
          <p:cNvSpPr txBox="1"/>
          <p:nvPr/>
        </p:nvSpPr>
        <p:spPr>
          <a:xfrm>
            <a:off x="11857595" y="6800468"/>
            <a:ext cx="4067324" cy="520655"/>
          </a:xfrm>
          <a:prstGeom prst="rect">
            <a:avLst/>
          </a:prstGeom>
        </p:spPr>
        <p:txBody>
          <a:bodyPr lIns="0" tIns="0" rIns="0" bIns="0" rtlCol="0" anchor="t">
            <a:spAutoFit/>
          </a:bodyPr>
          <a:lstStyle/>
          <a:p>
            <a:pPr marL="0" lvl="0" indent="0" algn="l">
              <a:lnSpc>
                <a:spcPts val="4420"/>
              </a:lnSpc>
            </a:pPr>
            <a:r>
              <a:rPr lang="en-US" sz="2600" spc="78">
                <a:solidFill>
                  <a:srgbClr val="000000"/>
                </a:solidFill>
                <a:latin typeface="Roboto Bold"/>
              </a:rPr>
              <a:t>Phát triển Test script</a:t>
            </a:r>
          </a:p>
        </p:txBody>
      </p:sp>
      <p:sp>
        <p:nvSpPr>
          <p:cNvPr id="22" name="TextBox 22"/>
          <p:cNvSpPr txBox="1"/>
          <p:nvPr/>
        </p:nvSpPr>
        <p:spPr>
          <a:xfrm>
            <a:off x="11857595" y="7806471"/>
            <a:ext cx="3605728" cy="520655"/>
          </a:xfrm>
          <a:prstGeom prst="rect">
            <a:avLst/>
          </a:prstGeom>
        </p:spPr>
        <p:txBody>
          <a:bodyPr lIns="0" tIns="0" rIns="0" bIns="0" rtlCol="0" anchor="t">
            <a:spAutoFit/>
          </a:bodyPr>
          <a:lstStyle/>
          <a:p>
            <a:pPr marL="0" lvl="0" indent="0" algn="l">
              <a:lnSpc>
                <a:spcPts val="4420"/>
              </a:lnSpc>
            </a:pPr>
            <a:r>
              <a:rPr lang="en-US" sz="2600" spc="78">
                <a:solidFill>
                  <a:srgbClr val="000000"/>
                </a:solidFill>
                <a:latin typeface="Roboto Bold"/>
              </a:rPr>
              <a:t>Thực hiện kiểm thử</a:t>
            </a:r>
          </a:p>
        </p:txBody>
      </p:sp>
      <p:sp>
        <p:nvSpPr>
          <p:cNvPr id="23" name="TextBox 23"/>
          <p:cNvSpPr txBox="1"/>
          <p:nvPr/>
        </p:nvSpPr>
        <p:spPr>
          <a:xfrm>
            <a:off x="11857595" y="8814563"/>
            <a:ext cx="4067324" cy="520655"/>
          </a:xfrm>
          <a:prstGeom prst="rect">
            <a:avLst/>
          </a:prstGeom>
        </p:spPr>
        <p:txBody>
          <a:bodyPr lIns="0" tIns="0" rIns="0" bIns="0" rtlCol="0" anchor="t">
            <a:spAutoFit/>
          </a:bodyPr>
          <a:lstStyle/>
          <a:p>
            <a:pPr marL="0" lvl="0" indent="0" algn="l">
              <a:lnSpc>
                <a:spcPts val="4420"/>
              </a:lnSpc>
            </a:pPr>
            <a:r>
              <a:rPr lang="en-US" sz="2600" spc="78">
                <a:solidFill>
                  <a:srgbClr val="000000"/>
                </a:solidFill>
                <a:latin typeface="Roboto Bold"/>
              </a:rPr>
              <a:t>Đánh giá kế quả kiểm thử</a:t>
            </a:r>
          </a:p>
        </p:txBody>
      </p:sp>
      <p:sp>
        <p:nvSpPr>
          <p:cNvPr id="24" name="TextBox 24"/>
          <p:cNvSpPr txBox="1"/>
          <p:nvPr/>
        </p:nvSpPr>
        <p:spPr>
          <a:xfrm>
            <a:off x="2495756" y="2578138"/>
            <a:ext cx="14139829" cy="1495358"/>
          </a:xfrm>
          <a:prstGeom prst="rect">
            <a:avLst/>
          </a:prstGeom>
        </p:spPr>
        <p:txBody>
          <a:bodyPr lIns="0" tIns="0" rIns="0" bIns="0" rtlCol="0" anchor="t">
            <a:spAutoFit/>
          </a:bodyPr>
          <a:lstStyle/>
          <a:p>
            <a:pPr marL="0" lvl="0" indent="0" algn="ctr">
              <a:lnSpc>
                <a:spcPts val="4079"/>
              </a:lnSpc>
            </a:pPr>
            <a:r>
              <a:rPr lang="en-US" sz="2400">
                <a:solidFill>
                  <a:srgbClr val="000000"/>
                </a:solidFill>
                <a:latin typeface="Montserrat Extra-Bold"/>
              </a:rPr>
              <a:t>Tester sử dụng các kịch bản tự động (automation scripts) và thực thi các script để chạy ứng dụng với sự giúp sức của các automation tool. Một khi script đã sẵn sàng thì việc thực thi kiểm thử có thể diễn ra nhanh chóng và hiệu quả.</a:t>
            </a:r>
          </a:p>
        </p:txBody>
      </p:sp>
      <p:sp>
        <p:nvSpPr>
          <p:cNvPr id="25" name="TextBox 25"/>
          <p:cNvSpPr txBox="1"/>
          <p:nvPr/>
        </p:nvSpPr>
        <p:spPr>
          <a:xfrm>
            <a:off x="10950305" y="4946779"/>
            <a:ext cx="625552" cy="323850"/>
          </a:xfrm>
          <a:prstGeom prst="rect">
            <a:avLst/>
          </a:prstGeom>
        </p:spPr>
        <p:txBody>
          <a:bodyPr lIns="0" tIns="0" rIns="0" bIns="0" rtlCol="0" anchor="t">
            <a:spAutoFit/>
          </a:bodyPr>
          <a:lstStyle/>
          <a:p>
            <a:pPr marL="0" lvl="0" indent="0" algn="ctr">
              <a:lnSpc>
                <a:spcPts val="2520"/>
              </a:lnSpc>
              <a:spcBef>
                <a:spcPct val="0"/>
              </a:spcBef>
            </a:pPr>
            <a:r>
              <a:rPr lang="en-US" sz="2100">
                <a:solidFill>
                  <a:srgbClr val="FFFFFF"/>
                </a:solidFill>
                <a:latin typeface="Roboto Bold"/>
              </a:rPr>
              <a:t>01</a:t>
            </a:r>
          </a:p>
        </p:txBody>
      </p:sp>
      <p:sp>
        <p:nvSpPr>
          <p:cNvPr id="26" name="TextBox 26"/>
          <p:cNvSpPr txBox="1"/>
          <p:nvPr/>
        </p:nvSpPr>
        <p:spPr>
          <a:xfrm>
            <a:off x="10950305" y="5955879"/>
            <a:ext cx="625552" cy="323850"/>
          </a:xfrm>
          <a:prstGeom prst="rect">
            <a:avLst/>
          </a:prstGeom>
        </p:spPr>
        <p:txBody>
          <a:bodyPr lIns="0" tIns="0" rIns="0" bIns="0" rtlCol="0" anchor="t">
            <a:spAutoFit/>
          </a:bodyPr>
          <a:lstStyle/>
          <a:p>
            <a:pPr marL="0" lvl="0" indent="0" algn="ctr">
              <a:lnSpc>
                <a:spcPts val="2520"/>
              </a:lnSpc>
              <a:spcBef>
                <a:spcPct val="0"/>
              </a:spcBef>
            </a:pPr>
            <a:r>
              <a:rPr lang="en-US" sz="2100">
                <a:solidFill>
                  <a:srgbClr val="FFFFFF"/>
                </a:solidFill>
                <a:latin typeface="Roboto Bold"/>
              </a:rPr>
              <a:t>02</a:t>
            </a:r>
          </a:p>
        </p:txBody>
      </p:sp>
      <p:sp>
        <p:nvSpPr>
          <p:cNvPr id="27" name="TextBox 27"/>
          <p:cNvSpPr txBox="1"/>
          <p:nvPr/>
        </p:nvSpPr>
        <p:spPr>
          <a:xfrm>
            <a:off x="10950305" y="6959234"/>
            <a:ext cx="625552" cy="323850"/>
          </a:xfrm>
          <a:prstGeom prst="rect">
            <a:avLst/>
          </a:prstGeom>
        </p:spPr>
        <p:txBody>
          <a:bodyPr lIns="0" tIns="0" rIns="0" bIns="0" rtlCol="0" anchor="t">
            <a:spAutoFit/>
          </a:bodyPr>
          <a:lstStyle/>
          <a:p>
            <a:pPr marL="0" lvl="0" indent="0" algn="ctr">
              <a:lnSpc>
                <a:spcPts val="2520"/>
              </a:lnSpc>
              <a:spcBef>
                <a:spcPct val="0"/>
              </a:spcBef>
            </a:pPr>
            <a:r>
              <a:rPr lang="en-US" sz="2100">
                <a:solidFill>
                  <a:srgbClr val="FFFFFF"/>
                </a:solidFill>
                <a:latin typeface="Roboto Bold"/>
              </a:rPr>
              <a:t>03</a:t>
            </a:r>
          </a:p>
        </p:txBody>
      </p:sp>
      <p:sp>
        <p:nvSpPr>
          <p:cNvPr id="28" name="TextBox 28"/>
          <p:cNvSpPr txBox="1"/>
          <p:nvPr/>
        </p:nvSpPr>
        <p:spPr>
          <a:xfrm>
            <a:off x="10950305" y="7968335"/>
            <a:ext cx="625552" cy="323850"/>
          </a:xfrm>
          <a:prstGeom prst="rect">
            <a:avLst/>
          </a:prstGeom>
        </p:spPr>
        <p:txBody>
          <a:bodyPr lIns="0" tIns="0" rIns="0" bIns="0" rtlCol="0" anchor="t">
            <a:spAutoFit/>
          </a:bodyPr>
          <a:lstStyle/>
          <a:p>
            <a:pPr marL="0" lvl="0" indent="0" algn="ctr">
              <a:lnSpc>
                <a:spcPts val="2520"/>
              </a:lnSpc>
              <a:spcBef>
                <a:spcPct val="0"/>
              </a:spcBef>
            </a:pPr>
            <a:r>
              <a:rPr lang="en-US" sz="2100">
                <a:solidFill>
                  <a:srgbClr val="FFFFFF"/>
                </a:solidFill>
                <a:latin typeface="Roboto Bold"/>
              </a:rPr>
              <a:t>04</a:t>
            </a:r>
          </a:p>
        </p:txBody>
      </p:sp>
      <p:sp>
        <p:nvSpPr>
          <p:cNvPr id="29" name="TextBox 29"/>
          <p:cNvSpPr txBox="1"/>
          <p:nvPr/>
        </p:nvSpPr>
        <p:spPr>
          <a:xfrm>
            <a:off x="10950305" y="9011368"/>
            <a:ext cx="625552" cy="323850"/>
          </a:xfrm>
          <a:prstGeom prst="rect">
            <a:avLst/>
          </a:prstGeom>
        </p:spPr>
        <p:txBody>
          <a:bodyPr lIns="0" tIns="0" rIns="0" bIns="0" rtlCol="0" anchor="t">
            <a:spAutoFit/>
          </a:bodyPr>
          <a:lstStyle/>
          <a:p>
            <a:pPr marL="0" lvl="0" indent="0" algn="ctr">
              <a:lnSpc>
                <a:spcPts val="2520"/>
              </a:lnSpc>
              <a:spcBef>
                <a:spcPct val="0"/>
              </a:spcBef>
            </a:pPr>
            <a:r>
              <a:rPr lang="en-US" sz="2100">
                <a:solidFill>
                  <a:srgbClr val="FFFFFF"/>
                </a:solidFill>
                <a:latin typeface="Roboto Bold"/>
              </a:rPr>
              <a:t>05</a:t>
            </a:r>
          </a:p>
        </p:txBody>
      </p:sp>
    </p:spTree>
  </p:cSld>
  <p:clrMapOvr>
    <a:masterClrMapping/>
  </p:clrMapOvr>
  <p:transition>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grpSp>
        <p:nvGrpSpPr>
          <p:cNvPr id="6" name="Group 6"/>
          <p:cNvGrpSpPr/>
          <p:nvPr/>
        </p:nvGrpSpPr>
        <p:grpSpPr>
          <a:xfrm>
            <a:off x="6456138" y="2147243"/>
            <a:ext cx="6085096" cy="625324"/>
            <a:chOff x="0" y="0"/>
            <a:chExt cx="1753717" cy="180218"/>
          </a:xfrm>
        </p:grpSpPr>
        <p:sp>
          <p:nvSpPr>
            <p:cNvPr id="7" name="Freeform 7"/>
            <p:cNvSpPr/>
            <p:nvPr/>
          </p:nvSpPr>
          <p:spPr>
            <a:xfrm>
              <a:off x="0" y="0"/>
              <a:ext cx="1753717" cy="180218"/>
            </a:xfrm>
            <a:custGeom>
              <a:avLst/>
              <a:gdLst/>
              <a:ahLst/>
              <a:cxnLst/>
              <a:rect l="l" t="t" r="r" b="b"/>
              <a:pathLst>
                <a:path w="1753717" h="180218">
                  <a:moveTo>
                    <a:pt x="0" y="0"/>
                  </a:moveTo>
                  <a:lnTo>
                    <a:pt x="1753717" y="0"/>
                  </a:lnTo>
                  <a:lnTo>
                    <a:pt x="1753717" y="180218"/>
                  </a:lnTo>
                  <a:lnTo>
                    <a:pt x="0" y="180218"/>
                  </a:lnTo>
                  <a:close/>
                </a:path>
              </a:pathLst>
            </a:custGeom>
            <a:solidFill>
              <a:srgbClr val="F27423"/>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12541234" y="2147243"/>
            <a:ext cx="4539780" cy="625324"/>
            <a:chOff x="0" y="0"/>
            <a:chExt cx="1359741" cy="180218"/>
          </a:xfrm>
        </p:grpSpPr>
        <p:sp>
          <p:nvSpPr>
            <p:cNvPr id="10" name="Freeform 10"/>
            <p:cNvSpPr/>
            <p:nvPr/>
          </p:nvSpPr>
          <p:spPr>
            <a:xfrm>
              <a:off x="0" y="0"/>
              <a:ext cx="1359741" cy="180218"/>
            </a:xfrm>
            <a:custGeom>
              <a:avLst/>
              <a:gdLst/>
              <a:ahLst/>
              <a:cxnLst/>
              <a:rect l="l" t="t" r="r" b="b"/>
              <a:pathLst>
                <a:path w="1359741" h="180218">
                  <a:moveTo>
                    <a:pt x="0" y="0"/>
                  </a:moveTo>
                  <a:lnTo>
                    <a:pt x="1359741" y="0"/>
                  </a:lnTo>
                  <a:lnTo>
                    <a:pt x="1359741" y="180218"/>
                  </a:lnTo>
                  <a:lnTo>
                    <a:pt x="0" y="180218"/>
                  </a:lnTo>
                  <a:close/>
                </a:path>
              </a:pathLst>
            </a:custGeom>
            <a:solidFill>
              <a:srgbClr val="F27423"/>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grpSp>
        <p:nvGrpSpPr>
          <p:cNvPr id="12" name="Group 12"/>
          <p:cNvGrpSpPr/>
          <p:nvPr/>
        </p:nvGrpSpPr>
        <p:grpSpPr>
          <a:xfrm>
            <a:off x="2478674" y="2147243"/>
            <a:ext cx="3977464" cy="625324"/>
            <a:chOff x="0" y="0"/>
            <a:chExt cx="1146300" cy="180218"/>
          </a:xfrm>
        </p:grpSpPr>
        <p:sp>
          <p:nvSpPr>
            <p:cNvPr id="13" name="Freeform 13"/>
            <p:cNvSpPr/>
            <p:nvPr/>
          </p:nvSpPr>
          <p:spPr>
            <a:xfrm>
              <a:off x="0" y="0"/>
              <a:ext cx="1146300" cy="180218"/>
            </a:xfrm>
            <a:custGeom>
              <a:avLst/>
              <a:gdLst/>
              <a:ahLst/>
              <a:cxnLst/>
              <a:rect l="l" t="t" r="r" b="b"/>
              <a:pathLst>
                <a:path w="1146300" h="180218">
                  <a:moveTo>
                    <a:pt x="0" y="0"/>
                  </a:moveTo>
                  <a:lnTo>
                    <a:pt x="1146300" y="0"/>
                  </a:lnTo>
                  <a:lnTo>
                    <a:pt x="1146300" y="180218"/>
                  </a:lnTo>
                  <a:lnTo>
                    <a:pt x="0" y="180218"/>
                  </a:lnTo>
                  <a:close/>
                </a:path>
              </a:pathLst>
            </a:custGeom>
            <a:solidFill>
              <a:srgbClr val="F27423"/>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graphicFrame>
        <p:nvGraphicFramePr>
          <p:cNvPr id="15" name="Table 15"/>
          <p:cNvGraphicFramePr>
            <a:graphicFrameLocks noGrp="1"/>
          </p:cNvGraphicFramePr>
          <p:nvPr>
            <p:extLst>
              <p:ext uri="{D42A27DB-BD31-4B8C-83A1-F6EECF244321}">
                <p14:modId xmlns:p14="http://schemas.microsoft.com/office/powerpoint/2010/main" val="1717961590"/>
              </p:ext>
            </p:extLst>
          </p:nvPr>
        </p:nvGraphicFramePr>
        <p:xfrm>
          <a:off x="2478674" y="2147243"/>
          <a:ext cx="14602340" cy="7492630"/>
        </p:xfrm>
        <a:graphic>
          <a:graphicData uri="http://schemas.openxmlformats.org/drawingml/2006/table">
            <a:tbl>
              <a:tblPr/>
              <a:tblGrid>
                <a:gridCol w="3906767">
                  <a:extLst>
                    <a:ext uri="{9D8B030D-6E8A-4147-A177-3AD203B41FA5}">
                      <a16:colId xmlns:a16="http://schemas.microsoft.com/office/drawing/2014/main" val="20000"/>
                    </a:ext>
                  </a:extLst>
                </a:gridCol>
                <a:gridCol w="6041601">
                  <a:extLst>
                    <a:ext uri="{9D8B030D-6E8A-4147-A177-3AD203B41FA5}">
                      <a16:colId xmlns:a16="http://schemas.microsoft.com/office/drawing/2014/main" val="20001"/>
                    </a:ext>
                  </a:extLst>
                </a:gridCol>
                <a:gridCol w="4653972">
                  <a:extLst>
                    <a:ext uri="{9D8B030D-6E8A-4147-A177-3AD203B41FA5}">
                      <a16:colId xmlns:a16="http://schemas.microsoft.com/office/drawing/2014/main" val="20002"/>
                    </a:ext>
                  </a:extLst>
                </a:gridCol>
              </a:tblGrid>
              <a:tr h="561034">
                <a:tc>
                  <a:txBody>
                    <a:bodyPr/>
                    <a:lstStyle/>
                    <a:p>
                      <a:pPr algn="l">
                        <a:lnSpc>
                          <a:spcPts val="2942"/>
                        </a:lnSpc>
                        <a:defRPr/>
                      </a:pPr>
                      <a:r>
                        <a:rPr lang="en-US" sz="2101">
                          <a:solidFill>
                            <a:srgbClr val="FFFFFF"/>
                          </a:solidFill>
                          <a:latin typeface="Roboto Bold"/>
                        </a:rPr>
                        <a:t>Thông số </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tc>
                  <a:txBody>
                    <a:bodyPr/>
                    <a:lstStyle/>
                    <a:p>
                      <a:pPr algn="l">
                        <a:lnSpc>
                          <a:spcPts val="2942"/>
                        </a:lnSpc>
                        <a:defRPr/>
                      </a:pPr>
                      <a:r>
                        <a:rPr lang="en-US" sz="2101">
                          <a:solidFill>
                            <a:srgbClr val="FFFFFF"/>
                          </a:solidFill>
                          <a:latin typeface="Roboto Bold"/>
                        </a:rPr>
                        <a:t>Automation Testing</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tc>
                  <a:txBody>
                    <a:bodyPr/>
                    <a:lstStyle/>
                    <a:p>
                      <a:pPr algn="l">
                        <a:lnSpc>
                          <a:spcPts val="2942"/>
                        </a:lnSpc>
                        <a:defRPr/>
                      </a:pPr>
                      <a:r>
                        <a:rPr lang="en-US" sz="2101">
                          <a:solidFill>
                            <a:srgbClr val="FFFFFF"/>
                          </a:solidFill>
                          <a:latin typeface="Roboto Bold"/>
                        </a:rPr>
                        <a:t>Manual Testing</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61034">
                <a:tc>
                  <a:txBody>
                    <a:bodyPr/>
                    <a:lstStyle/>
                    <a:p>
                      <a:pPr algn="l">
                        <a:lnSpc>
                          <a:spcPts val="2942"/>
                        </a:lnSpc>
                        <a:defRPr/>
                      </a:pPr>
                      <a:r>
                        <a:rPr lang="en-US" sz="2101">
                          <a:solidFill>
                            <a:srgbClr val="000000"/>
                          </a:solidFill>
                          <a:latin typeface="Roboto"/>
                        </a:rPr>
                        <a:t>Thời gian xử lý</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tc>
                  <a:txBody>
                    <a:bodyPr/>
                    <a:lstStyle/>
                    <a:p>
                      <a:pPr algn="l">
                        <a:lnSpc>
                          <a:spcPts val="2942"/>
                        </a:lnSpc>
                        <a:defRPr/>
                      </a:pPr>
                      <a:r>
                        <a:rPr lang="en-US" sz="2101">
                          <a:solidFill>
                            <a:srgbClr val="000000"/>
                          </a:solidFill>
                          <a:latin typeface="Roboto"/>
                        </a:rPr>
                        <a:t>Nhanh chóng </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tc>
                  <a:txBody>
                    <a:bodyPr/>
                    <a:lstStyle/>
                    <a:p>
                      <a:pPr algn="l">
                        <a:lnSpc>
                          <a:spcPts val="2942"/>
                        </a:lnSpc>
                        <a:defRPr/>
                      </a:pPr>
                      <a:r>
                        <a:rPr lang="en-US" sz="2101">
                          <a:solidFill>
                            <a:srgbClr val="000000"/>
                          </a:solidFill>
                          <a:latin typeface="Roboto"/>
                        </a:rPr>
                        <a:t>Tốn thời gian và nguồn lực </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61034">
                <a:tc>
                  <a:txBody>
                    <a:bodyPr/>
                    <a:lstStyle/>
                    <a:p>
                      <a:pPr algn="l">
                        <a:lnSpc>
                          <a:spcPts val="2942"/>
                        </a:lnSpc>
                        <a:defRPr/>
                      </a:pPr>
                      <a:r>
                        <a:rPr lang="en-US" sz="2101">
                          <a:solidFill>
                            <a:srgbClr val="000000"/>
                          </a:solidFill>
                          <a:latin typeface="Roboto"/>
                        </a:rPr>
                        <a:t>Kiểm thử ngẫu nhiên</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tc>
                  <a:txBody>
                    <a:bodyPr/>
                    <a:lstStyle/>
                    <a:p>
                      <a:pPr algn="l">
                        <a:lnSpc>
                          <a:spcPts val="2942"/>
                        </a:lnSpc>
                        <a:defRPr/>
                      </a:pPr>
                      <a:r>
                        <a:rPr lang="en-US" sz="2101">
                          <a:solidFill>
                            <a:srgbClr val="000000"/>
                          </a:solidFill>
                          <a:latin typeface="Roboto"/>
                        </a:rPr>
                        <a:t>Không cho phép </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tc>
                  <a:txBody>
                    <a:bodyPr/>
                    <a:lstStyle/>
                    <a:p>
                      <a:pPr algn="l">
                        <a:lnSpc>
                          <a:spcPts val="2942"/>
                        </a:lnSpc>
                        <a:defRPr/>
                      </a:pPr>
                      <a:r>
                        <a:rPr lang="en-US" sz="2101">
                          <a:solidFill>
                            <a:srgbClr val="000000"/>
                          </a:solidFill>
                          <a:latin typeface="Roboto"/>
                        </a:rPr>
                        <a:t>Có thể kiểm thử ngẫu nhiên</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61034">
                <a:tc>
                  <a:txBody>
                    <a:bodyPr/>
                    <a:lstStyle/>
                    <a:p>
                      <a:pPr algn="l">
                        <a:lnSpc>
                          <a:spcPts val="2942"/>
                        </a:lnSpc>
                        <a:defRPr/>
                      </a:pPr>
                      <a:r>
                        <a:rPr lang="en-US" sz="2101">
                          <a:solidFill>
                            <a:srgbClr val="000000"/>
                          </a:solidFill>
                          <a:latin typeface="Roboto"/>
                        </a:rPr>
                        <a:t>Độ tin cậy</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tc>
                  <a:txBody>
                    <a:bodyPr/>
                    <a:lstStyle/>
                    <a:p>
                      <a:pPr algn="l">
                        <a:lnSpc>
                          <a:spcPts val="2942"/>
                        </a:lnSpc>
                        <a:defRPr/>
                      </a:pPr>
                      <a:r>
                        <a:rPr lang="en-US" sz="2101">
                          <a:solidFill>
                            <a:srgbClr val="000000"/>
                          </a:solidFill>
                          <a:latin typeface="Roboto"/>
                        </a:rPr>
                        <a:t>Chính xác, đáng tin cậy</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tc>
                  <a:txBody>
                    <a:bodyPr/>
                    <a:lstStyle/>
                    <a:p>
                      <a:pPr algn="l">
                        <a:lnSpc>
                          <a:spcPts val="2942"/>
                        </a:lnSpc>
                        <a:defRPr/>
                      </a:pPr>
                      <a:r>
                        <a:rPr lang="en-US" sz="2101">
                          <a:solidFill>
                            <a:srgbClr val="000000"/>
                          </a:solidFill>
                          <a:latin typeface="Roboto"/>
                        </a:rPr>
                        <a:t>Có khả năng xảy ra lỗi </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80787">
                <a:tc>
                  <a:txBody>
                    <a:bodyPr/>
                    <a:lstStyle/>
                    <a:p>
                      <a:pPr algn="l">
                        <a:lnSpc>
                          <a:spcPts val="2942"/>
                        </a:lnSpc>
                        <a:defRPr/>
                      </a:pPr>
                      <a:r>
                        <a:rPr lang="en-US" sz="2101">
                          <a:solidFill>
                            <a:srgbClr val="000000"/>
                          </a:solidFill>
                          <a:latin typeface="Roboto"/>
                        </a:rPr>
                        <a:t>Thay đổi giao diện người dùng</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tc>
                  <a:txBody>
                    <a:bodyPr/>
                    <a:lstStyle/>
                    <a:p>
                      <a:pPr algn="l">
                        <a:lnSpc>
                          <a:spcPts val="2942"/>
                        </a:lnSpc>
                        <a:defRPr/>
                      </a:pPr>
                      <a:r>
                        <a:rPr lang="en-US" sz="2101">
                          <a:solidFill>
                            <a:srgbClr val="000000"/>
                          </a:solidFill>
                          <a:latin typeface="Roboto"/>
                        </a:rPr>
                        <a:t>Cần thay đổi kịch bản kiểm thử </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tc>
                  <a:txBody>
                    <a:bodyPr/>
                    <a:lstStyle/>
                    <a:p>
                      <a:pPr algn="l">
                        <a:lnSpc>
                          <a:spcPts val="2942"/>
                        </a:lnSpc>
                        <a:defRPr/>
                      </a:pPr>
                      <a:r>
                        <a:rPr lang="en-US" sz="2101">
                          <a:solidFill>
                            <a:srgbClr val="000000"/>
                          </a:solidFill>
                          <a:latin typeface="Roboto"/>
                        </a:rPr>
                        <a:t>Không cản trở </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61034">
                <a:tc>
                  <a:txBody>
                    <a:bodyPr/>
                    <a:lstStyle/>
                    <a:p>
                      <a:pPr algn="l">
                        <a:lnSpc>
                          <a:spcPts val="2942"/>
                        </a:lnSpc>
                        <a:defRPr/>
                      </a:pPr>
                      <a:r>
                        <a:rPr lang="en-US" sz="2101">
                          <a:solidFill>
                            <a:srgbClr val="000000"/>
                          </a:solidFill>
                          <a:latin typeface="Roboto"/>
                        </a:rPr>
                        <a:t>Đầu tư</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tc>
                  <a:txBody>
                    <a:bodyPr/>
                    <a:lstStyle/>
                    <a:p>
                      <a:pPr algn="l">
                        <a:lnSpc>
                          <a:spcPts val="2942"/>
                        </a:lnSpc>
                        <a:defRPr/>
                      </a:pPr>
                      <a:r>
                        <a:rPr lang="en-US" sz="2101">
                          <a:solidFill>
                            <a:srgbClr val="000000"/>
                          </a:solidFill>
                          <a:latin typeface="Roboto"/>
                        </a:rPr>
                        <a:t>Công cụ kiểm thử </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tc>
                  <a:txBody>
                    <a:bodyPr/>
                    <a:lstStyle/>
                    <a:p>
                      <a:pPr algn="l">
                        <a:lnSpc>
                          <a:spcPts val="2942"/>
                        </a:lnSpc>
                        <a:defRPr/>
                      </a:pPr>
                      <a:r>
                        <a:rPr lang="en-US" sz="2101">
                          <a:solidFill>
                            <a:srgbClr val="000000"/>
                          </a:solidFill>
                          <a:latin typeface="Roboto"/>
                        </a:rPr>
                        <a:t>Nguồn nhân lực </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80787">
                <a:tc>
                  <a:txBody>
                    <a:bodyPr/>
                    <a:lstStyle/>
                    <a:p>
                      <a:pPr algn="l">
                        <a:lnSpc>
                          <a:spcPts val="2942"/>
                        </a:lnSpc>
                        <a:defRPr/>
                      </a:pPr>
                      <a:r>
                        <a:rPr lang="en-US" sz="2101">
                          <a:solidFill>
                            <a:srgbClr val="000000"/>
                          </a:solidFill>
                          <a:latin typeface="Roboto"/>
                        </a:rPr>
                        <a:t>Báo cáo kiểm thử </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tc>
                  <a:txBody>
                    <a:bodyPr/>
                    <a:lstStyle/>
                    <a:p>
                      <a:pPr algn="l">
                        <a:lnSpc>
                          <a:spcPts val="2942"/>
                        </a:lnSpc>
                        <a:defRPr/>
                      </a:pPr>
                      <a:r>
                        <a:rPr lang="en-US" sz="2101">
                          <a:solidFill>
                            <a:srgbClr val="000000"/>
                          </a:solidFill>
                          <a:latin typeface="Roboto"/>
                        </a:rPr>
                        <a:t>Tất cả các bên liên quan có thể xem </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tc>
                  <a:txBody>
                    <a:bodyPr/>
                    <a:lstStyle/>
                    <a:p>
                      <a:pPr algn="l">
                        <a:lnSpc>
                          <a:spcPts val="2942"/>
                        </a:lnSpc>
                        <a:defRPr/>
                      </a:pPr>
                      <a:r>
                        <a:rPr lang="en-US" sz="2101">
                          <a:solidFill>
                            <a:srgbClr val="000000"/>
                          </a:solidFill>
                          <a:latin typeface="Roboto"/>
                        </a:rPr>
                        <a:t>Được ghi lại trong word hoặc excel </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61034">
                <a:tc>
                  <a:txBody>
                    <a:bodyPr/>
                    <a:lstStyle/>
                    <a:p>
                      <a:pPr algn="l">
                        <a:lnSpc>
                          <a:spcPts val="2942"/>
                        </a:lnSpc>
                        <a:defRPr/>
                      </a:pPr>
                      <a:r>
                        <a:rPr lang="en-US" sz="2101">
                          <a:solidFill>
                            <a:srgbClr val="000000"/>
                          </a:solidFill>
                          <a:latin typeface="Roboto"/>
                        </a:rPr>
                        <a:t>Kiểm thử hiệu suất</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tc>
                  <a:txBody>
                    <a:bodyPr/>
                    <a:lstStyle/>
                    <a:p>
                      <a:pPr algn="l">
                        <a:lnSpc>
                          <a:spcPts val="2942"/>
                        </a:lnSpc>
                        <a:defRPr/>
                      </a:pPr>
                      <a:r>
                        <a:rPr lang="en-US" sz="2101">
                          <a:solidFill>
                            <a:srgbClr val="000000"/>
                          </a:solidFill>
                          <a:latin typeface="Roboto"/>
                        </a:rPr>
                        <a:t>Phải kiểm thử tự động </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tc>
                  <a:txBody>
                    <a:bodyPr/>
                    <a:lstStyle/>
                    <a:p>
                      <a:pPr algn="l">
                        <a:lnSpc>
                          <a:spcPts val="2942"/>
                        </a:lnSpc>
                        <a:defRPr/>
                      </a:pPr>
                      <a:r>
                        <a:rPr lang="en-US" sz="2101">
                          <a:solidFill>
                            <a:srgbClr val="000000"/>
                          </a:solidFill>
                          <a:latin typeface="Roboto"/>
                        </a:rPr>
                        <a:t>Không khả thi </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919012">
                <a:tc>
                  <a:txBody>
                    <a:bodyPr/>
                    <a:lstStyle/>
                    <a:p>
                      <a:pPr algn="l">
                        <a:lnSpc>
                          <a:spcPts val="2942"/>
                        </a:lnSpc>
                        <a:defRPr/>
                      </a:pPr>
                      <a:r>
                        <a:rPr lang="en-US" sz="2101">
                          <a:solidFill>
                            <a:srgbClr val="000000"/>
                          </a:solidFill>
                          <a:latin typeface="Roboto"/>
                        </a:rPr>
                        <a:t>Thực hiện kiểm thử song song</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tc>
                  <a:txBody>
                    <a:bodyPr/>
                    <a:lstStyle/>
                    <a:p>
                      <a:pPr algn="l">
                        <a:lnSpc>
                          <a:spcPts val="2942"/>
                        </a:lnSpc>
                        <a:defRPr/>
                      </a:pPr>
                      <a:r>
                        <a:rPr lang="en-US" sz="2101">
                          <a:solidFill>
                            <a:srgbClr val="000000"/>
                          </a:solidFill>
                          <a:latin typeface="Roboto"/>
                        </a:rPr>
                        <a:t>Có thể thức hiện song song trên nhiều nền tảng </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tc>
                  <a:txBody>
                    <a:bodyPr/>
                    <a:lstStyle/>
                    <a:p>
                      <a:pPr algn="l">
                        <a:lnSpc>
                          <a:spcPts val="2942"/>
                        </a:lnSpc>
                        <a:defRPr/>
                      </a:pPr>
                      <a:r>
                        <a:rPr lang="en-US" sz="2101">
                          <a:solidFill>
                            <a:srgbClr val="000000"/>
                          </a:solidFill>
                          <a:latin typeface="Roboto"/>
                        </a:rPr>
                        <a:t>Có thể thức hiện nhưng cần tăng nguồn lực</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61034">
                <a:tc>
                  <a:txBody>
                    <a:bodyPr/>
                    <a:lstStyle/>
                    <a:p>
                      <a:pPr algn="l">
                        <a:lnSpc>
                          <a:spcPts val="2942"/>
                        </a:lnSpc>
                        <a:defRPr/>
                      </a:pPr>
                      <a:r>
                        <a:rPr lang="en-US" sz="2101">
                          <a:solidFill>
                            <a:srgbClr val="000000"/>
                          </a:solidFill>
                          <a:latin typeface="Roboto"/>
                        </a:rPr>
                        <a:t>Kiến thức lập trình</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tc>
                  <a:txBody>
                    <a:bodyPr/>
                    <a:lstStyle/>
                    <a:p>
                      <a:pPr algn="l">
                        <a:lnSpc>
                          <a:spcPts val="2942"/>
                        </a:lnSpc>
                        <a:defRPr/>
                      </a:pPr>
                      <a:r>
                        <a:rPr lang="en-US" sz="2101">
                          <a:solidFill>
                            <a:srgbClr val="000000"/>
                          </a:solidFill>
                          <a:latin typeface="Roboto"/>
                        </a:rPr>
                        <a:t>Phải có kiến thức lập trình </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tc>
                  <a:txBody>
                    <a:bodyPr/>
                    <a:lstStyle/>
                    <a:p>
                      <a:pPr algn="l">
                        <a:lnSpc>
                          <a:spcPts val="2942"/>
                        </a:lnSpc>
                        <a:defRPr/>
                      </a:pPr>
                      <a:r>
                        <a:rPr lang="en-US" sz="2101">
                          <a:solidFill>
                            <a:srgbClr val="000000"/>
                          </a:solidFill>
                          <a:latin typeface="Roboto"/>
                        </a:rPr>
                        <a:t>Không cần có kiến thức lập trình </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880787">
                <a:tc>
                  <a:txBody>
                    <a:bodyPr/>
                    <a:lstStyle/>
                    <a:p>
                      <a:pPr algn="l">
                        <a:lnSpc>
                          <a:spcPts val="2942"/>
                        </a:lnSpc>
                        <a:defRPr/>
                      </a:pPr>
                      <a:r>
                        <a:rPr lang="en-US" sz="2101">
                          <a:solidFill>
                            <a:srgbClr val="000000"/>
                          </a:solidFill>
                          <a:latin typeface="Roboto"/>
                        </a:rPr>
                        <a:t>Tiếp cận lý tưởng</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tc>
                  <a:txBody>
                    <a:bodyPr/>
                    <a:lstStyle/>
                    <a:p>
                      <a:pPr algn="l">
                        <a:lnSpc>
                          <a:spcPts val="2942"/>
                        </a:lnSpc>
                        <a:defRPr/>
                      </a:pPr>
                      <a:r>
                        <a:rPr lang="en-US" sz="2101">
                          <a:solidFill>
                            <a:srgbClr val="000000"/>
                          </a:solidFill>
                          <a:latin typeface="Roboto"/>
                        </a:rPr>
                        <a:t>Thường xuyên chạy một kịch bản nhiều lần </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tc>
                  <a:txBody>
                    <a:bodyPr/>
                    <a:lstStyle/>
                    <a:p>
                      <a:pPr algn="l">
                        <a:lnSpc>
                          <a:spcPts val="2942"/>
                        </a:lnSpc>
                        <a:defRPr/>
                      </a:pPr>
                      <a:r>
                        <a:rPr lang="en-US" sz="2101">
                          <a:solidFill>
                            <a:srgbClr val="000000"/>
                          </a:solidFill>
                          <a:latin typeface="Roboto"/>
                        </a:rPr>
                        <a:t>Bộ TC chỉ cần chạy một hoặc hai lần </a:t>
                      </a:r>
                      <a:endParaRPr lang="en-US" sz="1100"/>
                    </a:p>
                  </a:txBody>
                  <a:tcPr marL="104455" marR="104455" marT="104455" marB="104455" anchor="ctr">
                    <a:lnL w="15910" cap="flat" cmpd="sng" algn="ctr">
                      <a:solidFill>
                        <a:srgbClr val="000000"/>
                      </a:solidFill>
                      <a:prstDash val="solid"/>
                      <a:round/>
                      <a:headEnd type="none" w="med" len="med"/>
                      <a:tailEnd type="none" w="med" len="med"/>
                    </a:lnL>
                    <a:lnR w="15910" cap="flat" cmpd="sng" algn="ctr">
                      <a:solidFill>
                        <a:srgbClr val="000000"/>
                      </a:solidFill>
                      <a:prstDash val="solid"/>
                      <a:round/>
                      <a:headEnd type="none" w="med" len="med"/>
                      <a:tailEnd type="none" w="med" len="med"/>
                    </a:lnR>
                    <a:lnT w="15910" cap="flat" cmpd="sng" algn="ctr">
                      <a:solidFill>
                        <a:srgbClr val="000000"/>
                      </a:solidFill>
                      <a:prstDash val="solid"/>
                      <a:round/>
                      <a:headEnd type="none" w="med" len="med"/>
                      <a:tailEnd type="none" w="med" len="med"/>
                    </a:lnT>
                    <a:lnB w="159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16" name="TextBox 16"/>
          <p:cNvSpPr txBox="1"/>
          <p:nvPr/>
        </p:nvSpPr>
        <p:spPr>
          <a:xfrm>
            <a:off x="2758199" y="1193046"/>
            <a:ext cx="15616089" cy="820738"/>
          </a:xfrm>
          <a:prstGeom prst="rect">
            <a:avLst/>
          </a:prstGeom>
        </p:spPr>
        <p:txBody>
          <a:bodyPr lIns="0" tIns="0" rIns="0" bIns="0" rtlCol="0" anchor="t">
            <a:spAutoFit/>
          </a:bodyPr>
          <a:lstStyle/>
          <a:p>
            <a:pPr>
              <a:lnSpc>
                <a:spcPts val="6397"/>
              </a:lnSpc>
            </a:pPr>
            <a:r>
              <a:rPr lang="en-US" sz="4569">
                <a:solidFill>
                  <a:srgbClr val="F27423"/>
                </a:solidFill>
                <a:latin typeface="Montserrat Extra-Bold Bold"/>
              </a:rPr>
              <a:t>So sánh Automation testing </a:t>
            </a:r>
            <a:r>
              <a:rPr lang="en-US" sz="4000">
                <a:solidFill>
                  <a:srgbClr val="F27423"/>
                </a:solidFill>
                <a:latin typeface="Montserrat Extra-Bold Bold"/>
              </a:rPr>
              <a:t>và</a:t>
            </a:r>
            <a:r>
              <a:rPr lang="en-US" sz="4569">
                <a:solidFill>
                  <a:srgbClr val="F27423"/>
                </a:solidFill>
                <a:latin typeface="Montserrat Extra-Bold Bold"/>
              </a:rPr>
              <a:t> Manual testing</a:t>
            </a:r>
          </a:p>
        </p:txBody>
      </p:sp>
    </p:spTree>
  </p:cSld>
  <p:clrMapOvr>
    <a:masterClrMapping/>
  </p:clrMapOvr>
  <p:transition>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sp>
        <p:nvSpPr>
          <p:cNvPr id="6" name="Freeform 6"/>
          <p:cNvSpPr/>
          <p:nvPr/>
        </p:nvSpPr>
        <p:spPr>
          <a:xfrm>
            <a:off x="10518319" y="2263263"/>
            <a:ext cx="6740981" cy="5760475"/>
          </a:xfrm>
          <a:custGeom>
            <a:avLst/>
            <a:gdLst/>
            <a:ahLst/>
            <a:cxnLst/>
            <a:rect l="l" t="t" r="r" b="b"/>
            <a:pathLst>
              <a:path w="6740981" h="5760475">
                <a:moveTo>
                  <a:pt x="0" y="0"/>
                </a:moveTo>
                <a:lnTo>
                  <a:pt x="6740981" y="0"/>
                </a:lnTo>
                <a:lnTo>
                  <a:pt x="6740981" y="5760474"/>
                </a:lnTo>
                <a:lnTo>
                  <a:pt x="0" y="576047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rot="-5400000">
            <a:off x="10225395" y="6989293"/>
            <a:ext cx="8639149" cy="8948271"/>
          </a:xfrm>
          <a:custGeom>
            <a:avLst/>
            <a:gdLst/>
            <a:ahLst/>
            <a:cxnLst/>
            <a:rect l="l" t="t" r="r" b="b"/>
            <a:pathLst>
              <a:path w="8639149" h="8948271">
                <a:moveTo>
                  <a:pt x="0" y="0"/>
                </a:moveTo>
                <a:lnTo>
                  <a:pt x="8639149" y="0"/>
                </a:lnTo>
                <a:lnTo>
                  <a:pt x="8639149" y="8948270"/>
                </a:lnTo>
                <a:lnTo>
                  <a:pt x="0" y="8948270"/>
                </a:lnTo>
                <a:lnTo>
                  <a:pt x="0" y="0"/>
                </a:lnTo>
                <a:close/>
              </a:path>
            </a:pathLst>
          </a:custGeom>
          <a:blipFill>
            <a:blip r:embed="rId7">
              <a:alphaModFix amt="25000"/>
              <a:extLst>
                <a:ext uri="{96DAC541-7B7A-43D3-8B79-37D633B846F1}">
                  <asvg:svgBlip xmlns:asvg="http://schemas.microsoft.com/office/drawing/2016/SVG/main" xmlns="" r:embed="rId8"/>
                </a:ext>
              </a:extLst>
            </a:blip>
            <a:stretch>
              <a:fillRect/>
            </a:stretch>
          </a:blipFill>
        </p:spPr>
      </p:sp>
      <p:sp>
        <p:nvSpPr>
          <p:cNvPr id="8" name="AutoShape 8"/>
          <p:cNvSpPr/>
          <p:nvPr/>
        </p:nvSpPr>
        <p:spPr>
          <a:xfrm>
            <a:off x="1028700" y="5789692"/>
            <a:ext cx="1678087" cy="0"/>
          </a:xfrm>
          <a:prstGeom prst="line">
            <a:avLst/>
          </a:prstGeom>
          <a:ln w="114300" cap="flat">
            <a:solidFill>
              <a:srgbClr val="F27423"/>
            </a:solidFill>
            <a:prstDash val="solid"/>
            <a:headEnd type="none" w="sm" len="sm"/>
            <a:tailEnd type="none" w="sm" len="sm"/>
          </a:ln>
        </p:spPr>
      </p:sp>
      <p:sp>
        <p:nvSpPr>
          <p:cNvPr id="9" name="TextBox 9"/>
          <p:cNvSpPr txBox="1"/>
          <p:nvPr/>
        </p:nvSpPr>
        <p:spPr>
          <a:xfrm>
            <a:off x="1103408" y="4306808"/>
            <a:ext cx="6361081" cy="1226798"/>
          </a:xfrm>
          <a:prstGeom prst="rect">
            <a:avLst/>
          </a:prstGeom>
        </p:spPr>
        <p:txBody>
          <a:bodyPr lIns="0" tIns="0" rIns="0" bIns="0" rtlCol="0" anchor="t">
            <a:spAutoFit/>
          </a:bodyPr>
          <a:lstStyle/>
          <a:p>
            <a:pPr marL="0" lvl="0" indent="0">
              <a:lnSpc>
                <a:spcPts val="10080"/>
              </a:lnSpc>
            </a:pPr>
            <a:r>
              <a:rPr lang="en-US" sz="7200" spc="215">
                <a:solidFill>
                  <a:srgbClr val="F27423"/>
                </a:solidFill>
                <a:latin typeface="Montserrat Extra-Bold Bold"/>
              </a:rPr>
              <a:t>SELENIUM ?</a:t>
            </a:r>
          </a:p>
        </p:txBody>
      </p:sp>
    </p:spTree>
  </p:cSld>
  <p:clrMapOvr>
    <a:masterClrMapping/>
  </p:clrMapOvr>
  <p:transition>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5884186"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MỞ ĐẦU</a:t>
            </a:r>
          </a:p>
        </p:txBody>
      </p:sp>
      <p:sp>
        <p:nvSpPr>
          <p:cNvPr id="6" name="TextBox 6"/>
          <p:cNvSpPr txBox="1"/>
          <p:nvPr/>
        </p:nvSpPr>
        <p:spPr>
          <a:xfrm>
            <a:off x="2403814" y="2411784"/>
            <a:ext cx="13480372" cy="5536184"/>
          </a:xfrm>
          <a:prstGeom prst="rect">
            <a:avLst/>
          </a:prstGeom>
        </p:spPr>
        <p:txBody>
          <a:bodyPr lIns="0" tIns="0" rIns="0" bIns="0" rtlCol="0" anchor="t">
            <a:spAutoFit/>
          </a:bodyPr>
          <a:lstStyle/>
          <a:p>
            <a:pPr algn="ctr">
              <a:lnSpc>
                <a:spcPts val="8199"/>
              </a:lnSpc>
            </a:pPr>
            <a:r>
              <a:rPr lang="en-US" sz="4099" u="sng">
                <a:solidFill>
                  <a:srgbClr val="F27423"/>
                </a:solidFill>
                <a:latin typeface="Montserrat Extra-Bold Bold"/>
              </a:rPr>
              <a:t>Tên đề tài</a:t>
            </a:r>
          </a:p>
          <a:p>
            <a:pPr algn="ctr">
              <a:lnSpc>
                <a:spcPts val="9399"/>
              </a:lnSpc>
            </a:pPr>
            <a:r>
              <a:rPr lang="en-US" sz="4699">
                <a:solidFill>
                  <a:srgbClr val="F27423"/>
                </a:solidFill>
                <a:latin typeface="Montserrat Extra-Bold Bold"/>
              </a:rPr>
              <a:t>XÂY DỰNG KỊCH BẢN KIỂM THỬ CHO HỆ THỐNG CỔNG THÔNG TIN ĐIỆN TỬ BỘ CÔNG AN DỰA TRÊN CÔNG CỤ SELENIUM</a:t>
            </a:r>
          </a:p>
          <a:p>
            <a:pPr algn="ctr">
              <a:lnSpc>
                <a:spcPts val="8199"/>
              </a:lnSpc>
            </a:pPr>
            <a:endParaRPr lang="en-US" sz="4699">
              <a:solidFill>
                <a:srgbClr val="F27423"/>
              </a:solidFill>
              <a:latin typeface="Montserrat Extra-Bold Bold"/>
            </a:endParaRPr>
          </a:p>
        </p:txBody>
      </p:sp>
    </p:spTree>
  </p:cSld>
  <p:clrMapOvr>
    <a:masterClrMapping/>
  </p:clrMapOvr>
  <p:transition>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sp>
        <p:nvSpPr>
          <p:cNvPr id="6" name="TextBox 6"/>
          <p:cNvSpPr txBox="1"/>
          <p:nvPr/>
        </p:nvSpPr>
        <p:spPr>
          <a:xfrm>
            <a:off x="2244384" y="1731860"/>
            <a:ext cx="14677677" cy="902858"/>
          </a:xfrm>
          <a:prstGeom prst="rect">
            <a:avLst/>
          </a:prstGeom>
        </p:spPr>
        <p:txBody>
          <a:bodyPr lIns="0" tIns="0" rIns="0" bIns="0" rtlCol="0" anchor="t">
            <a:spAutoFit/>
          </a:bodyPr>
          <a:lstStyle/>
          <a:p>
            <a:pPr>
              <a:lnSpc>
                <a:spcPts val="7139"/>
              </a:lnSpc>
            </a:pPr>
            <a:r>
              <a:rPr lang="en-US" sz="6000">
                <a:solidFill>
                  <a:srgbClr val="F27423"/>
                </a:solidFill>
                <a:latin typeface="Montserrat Extra-Bold Bold"/>
              </a:rPr>
              <a:t> GIỚI THIỆU CHUNG VỀ SELENIUM</a:t>
            </a:r>
          </a:p>
        </p:txBody>
      </p:sp>
      <p:sp>
        <p:nvSpPr>
          <p:cNvPr id="7" name="Freeform 7"/>
          <p:cNvSpPr/>
          <p:nvPr/>
        </p:nvSpPr>
        <p:spPr>
          <a:xfrm>
            <a:off x="1028700" y="3337878"/>
            <a:ext cx="8047802" cy="4799416"/>
          </a:xfrm>
          <a:custGeom>
            <a:avLst/>
            <a:gdLst/>
            <a:ahLst/>
            <a:cxnLst/>
            <a:rect l="l" t="t" r="r" b="b"/>
            <a:pathLst>
              <a:path w="8047802" h="4799416">
                <a:moveTo>
                  <a:pt x="0" y="0"/>
                </a:moveTo>
                <a:lnTo>
                  <a:pt x="8047802" y="0"/>
                </a:lnTo>
                <a:lnTo>
                  <a:pt x="8047802" y="4799416"/>
                </a:lnTo>
                <a:lnTo>
                  <a:pt x="0" y="4799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10127273" y="3602711"/>
            <a:ext cx="7132027" cy="4939896"/>
          </a:xfrm>
          <a:prstGeom prst="rect">
            <a:avLst/>
          </a:prstGeom>
        </p:spPr>
        <p:txBody>
          <a:bodyPr lIns="0" tIns="0" rIns="0" bIns="0" rtlCol="0" anchor="t">
            <a:spAutoFit/>
          </a:bodyPr>
          <a:lstStyle/>
          <a:p>
            <a:pPr algn="just">
              <a:lnSpc>
                <a:spcPts val="4420"/>
              </a:lnSpc>
            </a:pPr>
            <a:r>
              <a:rPr lang="en-US" sz="2600">
                <a:solidFill>
                  <a:srgbClr val="000000"/>
                </a:solidFill>
                <a:latin typeface="Roboto Bold"/>
              </a:rPr>
              <a:t> Selenium là một bộ công cụ chuyên dụng trong kiểm thử tự động open source dành cho các ứng dụng web, hỗ trợ hoạt động trên các trình duyệt có nền tảng khác nhau như Mac, Linux, Windows... Với Selenium thì bạn hoàn toàn có thể viết các test script bằng nhiều ngôn ngữ lập trình khác nhau như: Java, PHP, C#, Ruby hoặc Python.</a:t>
            </a:r>
          </a:p>
          <a:p>
            <a:pPr algn="just">
              <a:lnSpc>
                <a:spcPts val="4420"/>
              </a:lnSpc>
            </a:pPr>
            <a:endParaRPr lang="en-US" sz="2600">
              <a:solidFill>
                <a:srgbClr val="000000"/>
              </a:solidFill>
              <a:latin typeface="Roboto Bold"/>
            </a:endParaRPr>
          </a:p>
        </p:txBody>
      </p:sp>
    </p:spTree>
  </p:cSld>
  <p:clrMapOvr>
    <a:masterClrMapping/>
  </p:clrMapOvr>
  <p:transition>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sp>
        <p:nvSpPr>
          <p:cNvPr id="6" name="Freeform 6"/>
          <p:cNvSpPr/>
          <p:nvPr/>
        </p:nvSpPr>
        <p:spPr>
          <a:xfrm>
            <a:off x="4382606" y="2016620"/>
            <a:ext cx="9785234" cy="7324947"/>
          </a:xfrm>
          <a:custGeom>
            <a:avLst/>
            <a:gdLst/>
            <a:ahLst/>
            <a:cxnLst/>
            <a:rect l="l" t="t" r="r" b="b"/>
            <a:pathLst>
              <a:path w="9785234" h="7324947">
                <a:moveTo>
                  <a:pt x="0" y="0"/>
                </a:moveTo>
                <a:lnTo>
                  <a:pt x="9785234" y="0"/>
                </a:lnTo>
                <a:lnTo>
                  <a:pt x="9785234" y="7324946"/>
                </a:lnTo>
                <a:lnTo>
                  <a:pt x="0" y="7324946"/>
                </a:lnTo>
                <a:lnTo>
                  <a:pt x="0" y="0"/>
                </a:lnTo>
                <a:close/>
              </a:path>
            </a:pathLst>
          </a:custGeom>
          <a:blipFill>
            <a:blip r:embed="rId5"/>
            <a:stretch>
              <a:fillRect/>
            </a:stretch>
          </a:blipFill>
        </p:spPr>
      </p:sp>
      <p:sp>
        <p:nvSpPr>
          <p:cNvPr id="7" name="TextBox 7"/>
          <p:cNvSpPr txBox="1"/>
          <p:nvPr/>
        </p:nvSpPr>
        <p:spPr>
          <a:xfrm>
            <a:off x="4347970" y="1168010"/>
            <a:ext cx="10770392" cy="1077218"/>
          </a:xfrm>
          <a:prstGeom prst="rect">
            <a:avLst/>
          </a:prstGeom>
        </p:spPr>
        <p:txBody>
          <a:bodyPr wrap="square" lIns="0" tIns="0" rIns="0" bIns="0" rtlCol="0" anchor="t">
            <a:spAutoFit/>
          </a:bodyPr>
          <a:lstStyle/>
          <a:p>
            <a:pPr algn="ctr">
              <a:lnSpc>
                <a:spcPts val="8400"/>
              </a:lnSpc>
            </a:pPr>
            <a:r>
              <a:rPr lang="en-US" sz="6000">
                <a:solidFill>
                  <a:srgbClr val="F27223"/>
                </a:solidFill>
                <a:latin typeface="Montserrat Extra-Bold Bold"/>
              </a:rPr>
              <a:t>THÀNH PHẦN SELENIUM</a:t>
            </a:r>
          </a:p>
        </p:txBody>
      </p:sp>
    </p:spTree>
  </p:cSld>
  <p:clrMapOvr>
    <a:masterClrMapping/>
  </p:clrMapOvr>
  <p:transition>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sp>
        <p:nvSpPr>
          <p:cNvPr id="6" name="Freeform 6"/>
          <p:cNvSpPr/>
          <p:nvPr/>
        </p:nvSpPr>
        <p:spPr>
          <a:xfrm>
            <a:off x="484705" y="2339443"/>
            <a:ext cx="5953017" cy="5985666"/>
          </a:xfrm>
          <a:custGeom>
            <a:avLst/>
            <a:gdLst/>
            <a:ahLst/>
            <a:cxnLst/>
            <a:rect l="l" t="t" r="r" b="b"/>
            <a:pathLst>
              <a:path w="5953017" h="5985666">
                <a:moveTo>
                  <a:pt x="0" y="0"/>
                </a:moveTo>
                <a:lnTo>
                  <a:pt x="5953017" y="0"/>
                </a:lnTo>
                <a:lnTo>
                  <a:pt x="5953017" y="5985666"/>
                </a:lnTo>
                <a:lnTo>
                  <a:pt x="0" y="598566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TextBox 7"/>
          <p:cNvSpPr txBox="1"/>
          <p:nvPr/>
        </p:nvSpPr>
        <p:spPr>
          <a:xfrm>
            <a:off x="8113587" y="2201640"/>
            <a:ext cx="10174413" cy="1109300"/>
          </a:xfrm>
          <a:prstGeom prst="rect">
            <a:avLst/>
          </a:prstGeom>
        </p:spPr>
        <p:txBody>
          <a:bodyPr lIns="0" tIns="0" rIns="0" bIns="0" rtlCol="0" anchor="t">
            <a:spAutoFit/>
          </a:bodyPr>
          <a:lstStyle/>
          <a:p>
            <a:pPr>
              <a:lnSpc>
                <a:spcPts val="8889"/>
              </a:lnSpc>
            </a:pPr>
            <a:r>
              <a:rPr lang="en-US" sz="6999">
                <a:solidFill>
                  <a:srgbClr val="F27223"/>
                </a:solidFill>
                <a:latin typeface="Montserrat Extra-Bold Bold"/>
              </a:rPr>
              <a:t>SELENIUM IDE ?</a:t>
            </a:r>
          </a:p>
        </p:txBody>
      </p:sp>
      <p:sp>
        <p:nvSpPr>
          <p:cNvPr id="8" name="TextBox 8"/>
          <p:cNvSpPr txBox="1"/>
          <p:nvPr/>
        </p:nvSpPr>
        <p:spPr>
          <a:xfrm>
            <a:off x="8108950" y="3711687"/>
            <a:ext cx="9150350" cy="2730275"/>
          </a:xfrm>
          <a:prstGeom prst="rect">
            <a:avLst/>
          </a:prstGeom>
        </p:spPr>
        <p:txBody>
          <a:bodyPr lIns="0" tIns="0" rIns="0" bIns="0" rtlCol="0" anchor="t">
            <a:spAutoFit/>
          </a:bodyPr>
          <a:lstStyle/>
          <a:p>
            <a:pPr>
              <a:lnSpc>
                <a:spcPts val="4420"/>
              </a:lnSpc>
            </a:pPr>
            <a:r>
              <a:rPr lang="en-US" sz="2600">
                <a:solidFill>
                  <a:srgbClr val="000000"/>
                </a:solidFill>
                <a:latin typeface="Roboto Bold"/>
              </a:rPr>
              <a:t> Selenium IDE là được phát triển dưới hình thức plug - in của Firefox. Chúng ta chỉ có thể Record trên trình duyệt FireFox, nhưng bù lại, chúng ta có thể Playback trên các trình duyện khác như là IE, Chrome….</a:t>
            </a:r>
          </a:p>
          <a:p>
            <a:pPr>
              <a:lnSpc>
                <a:spcPts val="4420"/>
              </a:lnSpc>
            </a:pPr>
            <a:endParaRPr lang="en-US" sz="2600">
              <a:solidFill>
                <a:srgbClr val="000000"/>
              </a:solidFill>
              <a:latin typeface="Roboto Bold"/>
            </a:endParaRPr>
          </a:p>
        </p:txBody>
      </p:sp>
    </p:spTree>
  </p:cSld>
  <p:clrMapOvr>
    <a:masterClrMapping/>
  </p:clrMapOvr>
  <p:transition>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sp>
        <p:nvSpPr>
          <p:cNvPr id="6" name="Freeform 6"/>
          <p:cNvSpPr/>
          <p:nvPr/>
        </p:nvSpPr>
        <p:spPr>
          <a:xfrm>
            <a:off x="7741143" y="4058508"/>
            <a:ext cx="3776670" cy="2547536"/>
          </a:xfrm>
          <a:custGeom>
            <a:avLst/>
            <a:gdLst/>
            <a:ahLst/>
            <a:cxnLst/>
            <a:rect l="l" t="t" r="r" b="b"/>
            <a:pathLst>
              <a:path w="3776670" h="2547536">
                <a:moveTo>
                  <a:pt x="0" y="0"/>
                </a:moveTo>
                <a:lnTo>
                  <a:pt x="3776671" y="0"/>
                </a:lnTo>
                <a:lnTo>
                  <a:pt x="3776671" y="2547536"/>
                </a:lnTo>
                <a:lnTo>
                  <a:pt x="0" y="254753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TextBox 7"/>
          <p:cNvSpPr txBox="1"/>
          <p:nvPr/>
        </p:nvSpPr>
        <p:spPr>
          <a:xfrm>
            <a:off x="2042862" y="1574525"/>
            <a:ext cx="5698282" cy="930990"/>
          </a:xfrm>
          <a:prstGeom prst="rect">
            <a:avLst/>
          </a:prstGeom>
        </p:spPr>
        <p:txBody>
          <a:bodyPr lIns="0" tIns="0" rIns="0" bIns="0" rtlCol="0" anchor="t">
            <a:spAutoFit/>
          </a:bodyPr>
          <a:lstStyle/>
          <a:p>
            <a:pPr>
              <a:lnSpc>
                <a:spcPts val="7590"/>
              </a:lnSpc>
            </a:pPr>
            <a:r>
              <a:rPr lang="en-US" sz="5421">
                <a:solidFill>
                  <a:srgbClr val="F27423"/>
                </a:solidFill>
                <a:latin typeface="Montserrat Extra-Bold"/>
              </a:rPr>
              <a:t>Điểm mạnh</a:t>
            </a:r>
          </a:p>
        </p:txBody>
      </p:sp>
      <p:sp>
        <p:nvSpPr>
          <p:cNvPr id="8" name="TextBox 8"/>
          <p:cNvSpPr txBox="1"/>
          <p:nvPr/>
        </p:nvSpPr>
        <p:spPr>
          <a:xfrm>
            <a:off x="737307" y="3196250"/>
            <a:ext cx="6271759" cy="4852513"/>
          </a:xfrm>
          <a:prstGeom prst="rect">
            <a:avLst/>
          </a:prstGeom>
        </p:spPr>
        <p:txBody>
          <a:bodyPr lIns="0" tIns="0" rIns="0" bIns="0" rtlCol="0" anchor="t">
            <a:spAutoFit/>
          </a:bodyPr>
          <a:lstStyle/>
          <a:p>
            <a:pPr marL="546260" lvl="1" indent="-273130" algn="just">
              <a:lnSpc>
                <a:spcPts val="4301"/>
              </a:lnSpc>
              <a:buFont typeface="Arial"/>
              <a:buChar char="•"/>
            </a:pPr>
            <a:r>
              <a:rPr lang="en-US" sz="2530">
                <a:solidFill>
                  <a:srgbClr val="000000"/>
                </a:solidFill>
                <a:latin typeface="Roboto Bold"/>
              </a:rPr>
              <a:t>Dễ dàng cài đặt và sử dụng</a:t>
            </a:r>
          </a:p>
          <a:p>
            <a:pPr marL="546260" lvl="1" indent="-273130" algn="just">
              <a:lnSpc>
                <a:spcPts val="4301"/>
              </a:lnSpc>
              <a:buFont typeface="Arial"/>
              <a:buChar char="•"/>
            </a:pPr>
            <a:r>
              <a:rPr lang="en-US" sz="2530">
                <a:solidFill>
                  <a:srgbClr val="000000"/>
                </a:solidFill>
                <a:latin typeface="Roboto Bold"/>
              </a:rPr>
              <a:t>Không cần yêu cầu về kinh nghiệm lập trình, chỉ cần hiểu về HTML và DOM</a:t>
            </a:r>
          </a:p>
          <a:p>
            <a:pPr marL="546260" lvl="1" indent="-273130" algn="just">
              <a:lnSpc>
                <a:spcPts val="4301"/>
              </a:lnSpc>
              <a:buFont typeface="Arial"/>
              <a:buChar char="•"/>
            </a:pPr>
            <a:r>
              <a:rPr lang="en-US" sz="2530">
                <a:solidFill>
                  <a:srgbClr val="000000"/>
                </a:solidFill>
                <a:latin typeface="Roboto Bold"/>
              </a:rPr>
              <a:t>Có thể xuất ra các kiểm thử có định dạng có thể sử dụng được trong Selenium RC và WebDriver.</a:t>
            </a:r>
          </a:p>
          <a:p>
            <a:pPr marL="546260" lvl="1" indent="-273130" algn="just">
              <a:lnSpc>
                <a:spcPts val="4301"/>
              </a:lnSpc>
              <a:buFont typeface="Arial"/>
              <a:buChar char="•"/>
            </a:pPr>
            <a:r>
              <a:rPr lang="en-US" sz="2530">
                <a:solidFill>
                  <a:srgbClr val="000000"/>
                </a:solidFill>
                <a:latin typeface="Roboto Bold"/>
              </a:rPr>
              <a:t>Có module built-in help và báo cáo kết quả kiểm thử.</a:t>
            </a:r>
          </a:p>
          <a:p>
            <a:pPr marL="546260" lvl="1" indent="-273130" algn="just">
              <a:lnSpc>
                <a:spcPts val="4301"/>
              </a:lnSpc>
              <a:buFont typeface="Arial"/>
              <a:buChar char="•"/>
            </a:pPr>
            <a:r>
              <a:rPr lang="en-US" sz="2530">
                <a:solidFill>
                  <a:srgbClr val="000000"/>
                </a:solidFill>
                <a:latin typeface="Roboto Bold"/>
              </a:rPr>
              <a:t>Cung cấp sự hỗ trợ cho phần mở rộng.</a:t>
            </a:r>
          </a:p>
        </p:txBody>
      </p:sp>
      <p:sp>
        <p:nvSpPr>
          <p:cNvPr id="9" name="TextBox 9"/>
          <p:cNvSpPr txBox="1"/>
          <p:nvPr/>
        </p:nvSpPr>
        <p:spPr>
          <a:xfrm>
            <a:off x="11561018" y="3196250"/>
            <a:ext cx="5698282" cy="3768107"/>
          </a:xfrm>
          <a:prstGeom prst="rect">
            <a:avLst/>
          </a:prstGeom>
        </p:spPr>
        <p:txBody>
          <a:bodyPr lIns="0" tIns="0" rIns="0" bIns="0" rtlCol="0" anchor="t">
            <a:spAutoFit/>
          </a:bodyPr>
          <a:lstStyle/>
          <a:p>
            <a:pPr marL="546260" lvl="1" indent="-273130" algn="just">
              <a:lnSpc>
                <a:spcPts val="4301"/>
              </a:lnSpc>
              <a:buFont typeface="Arial"/>
              <a:buChar char="•"/>
            </a:pPr>
            <a:r>
              <a:rPr lang="en-US" sz="2530">
                <a:solidFill>
                  <a:srgbClr val="000000"/>
                </a:solidFill>
                <a:latin typeface="Roboto Bold"/>
              </a:rPr>
              <a:t>Chỉ có sẵn cho FireFox.</a:t>
            </a:r>
          </a:p>
          <a:p>
            <a:pPr marL="546260" lvl="1" indent="-273130" algn="just">
              <a:lnSpc>
                <a:spcPts val="4301"/>
              </a:lnSpc>
              <a:buFont typeface="Arial"/>
              <a:buChar char="•"/>
            </a:pPr>
            <a:r>
              <a:rPr lang="en-US" sz="2530">
                <a:solidFill>
                  <a:srgbClr val="000000"/>
                </a:solidFill>
                <a:latin typeface="Roboto Bold"/>
              </a:rPr>
              <a:t>Được thiết kế để chị tạo prototypes của kiểm thử.</a:t>
            </a:r>
          </a:p>
          <a:p>
            <a:pPr marL="546260" lvl="1" indent="-273130" algn="just">
              <a:lnSpc>
                <a:spcPts val="4301"/>
              </a:lnSpc>
              <a:buFont typeface="Arial"/>
              <a:buChar char="•"/>
            </a:pPr>
            <a:r>
              <a:rPr lang="en-US" sz="2530">
                <a:solidFill>
                  <a:srgbClr val="000000"/>
                </a:solidFill>
                <a:latin typeface="Roboto Bold"/>
              </a:rPr>
              <a:t>Không hỗ trợ cho hoạt động lặp lại và điều kiện.</a:t>
            </a:r>
          </a:p>
          <a:p>
            <a:pPr marL="546260" lvl="1" indent="-273130" algn="just">
              <a:lnSpc>
                <a:spcPts val="4301"/>
              </a:lnSpc>
              <a:buFont typeface="Arial"/>
              <a:buChar char="•"/>
            </a:pPr>
            <a:r>
              <a:rPr lang="en-US" sz="2530">
                <a:solidFill>
                  <a:srgbClr val="000000"/>
                </a:solidFill>
                <a:latin typeface="Roboto Bold"/>
              </a:rPr>
              <a:t>Thực thi kiểm thử chậm hơn Selenium RC và WebDriver.</a:t>
            </a:r>
          </a:p>
        </p:txBody>
      </p:sp>
      <p:sp>
        <p:nvSpPr>
          <p:cNvPr id="10" name="TextBox 10"/>
          <p:cNvSpPr txBox="1"/>
          <p:nvPr/>
        </p:nvSpPr>
        <p:spPr>
          <a:xfrm>
            <a:off x="12237648" y="1639078"/>
            <a:ext cx="5698282" cy="930990"/>
          </a:xfrm>
          <a:prstGeom prst="rect">
            <a:avLst/>
          </a:prstGeom>
        </p:spPr>
        <p:txBody>
          <a:bodyPr lIns="0" tIns="0" rIns="0" bIns="0" rtlCol="0" anchor="t">
            <a:spAutoFit/>
          </a:bodyPr>
          <a:lstStyle/>
          <a:p>
            <a:pPr>
              <a:lnSpc>
                <a:spcPts val="7590"/>
              </a:lnSpc>
            </a:pPr>
            <a:r>
              <a:rPr lang="en-US" sz="5421">
                <a:solidFill>
                  <a:srgbClr val="F27423"/>
                </a:solidFill>
                <a:latin typeface="Montserrat Extra-Bold"/>
              </a:rPr>
              <a:t>Điểm yếu</a:t>
            </a:r>
          </a:p>
        </p:txBody>
      </p:sp>
      <p:grpSp>
        <p:nvGrpSpPr>
          <p:cNvPr id="11" name="Group 11"/>
          <p:cNvGrpSpPr/>
          <p:nvPr/>
        </p:nvGrpSpPr>
        <p:grpSpPr>
          <a:xfrm rot="-5400000">
            <a:off x="4166642" y="381734"/>
            <a:ext cx="43035" cy="4290596"/>
            <a:chOff x="0" y="0"/>
            <a:chExt cx="12543" cy="1250554"/>
          </a:xfrm>
        </p:grpSpPr>
        <p:sp>
          <p:nvSpPr>
            <p:cNvPr id="12" name="Freeform 12"/>
            <p:cNvSpPr/>
            <p:nvPr/>
          </p:nvSpPr>
          <p:spPr>
            <a:xfrm>
              <a:off x="0" y="0"/>
              <a:ext cx="12543" cy="1250554"/>
            </a:xfrm>
            <a:custGeom>
              <a:avLst/>
              <a:gdLst/>
              <a:ahLst/>
              <a:cxnLst/>
              <a:rect l="l" t="t" r="r" b="b"/>
              <a:pathLst>
                <a:path w="12543" h="1250554">
                  <a:moveTo>
                    <a:pt x="0" y="0"/>
                  </a:moveTo>
                  <a:lnTo>
                    <a:pt x="12543" y="0"/>
                  </a:lnTo>
                  <a:lnTo>
                    <a:pt x="12543" y="1250554"/>
                  </a:lnTo>
                  <a:lnTo>
                    <a:pt x="0" y="1250554"/>
                  </a:lnTo>
                  <a:close/>
                </a:path>
              </a:pathLst>
            </a:custGeom>
            <a:solidFill>
              <a:srgbClr val="3E5BB2"/>
            </a:solidFill>
          </p:spPr>
        </p:sp>
        <p:sp>
          <p:nvSpPr>
            <p:cNvPr id="13" name="TextBox 13"/>
            <p:cNvSpPr txBox="1"/>
            <p:nvPr/>
          </p:nvSpPr>
          <p:spPr>
            <a:xfrm>
              <a:off x="0" y="-66675"/>
              <a:ext cx="812800" cy="879475"/>
            </a:xfrm>
            <a:prstGeom prst="rect">
              <a:avLst/>
            </a:prstGeom>
          </p:spPr>
          <p:txBody>
            <a:bodyPr lIns="50800" tIns="50800" rIns="50800" bIns="50800" rtlCol="0" anchor="ctr"/>
            <a:lstStyle/>
            <a:p>
              <a:pPr algn="ctr">
                <a:lnSpc>
                  <a:spcPts val="3024"/>
                </a:lnSpc>
              </a:pPr>
              <a:endParaRPr/>
            </a:p>
          </p:txBody>
        </p:sp>
      </p:grpSp>
      <p:grpSp>
        <p:nvGrpSpPr>
          <p:cNvPr id="14" name="Group 14"/>
          <p:cNvGrpSpPr/>
          <p:nvPr/>
        </p:nvGrpSpPr>
        <p:grpSpPr>
          <a:xfrm rot="-5400000">
            <a:off x="13982980" y="824736"/>
            <a:ext cx="43035" cy="3533699"/>
            <a:chOff x="0" y="0"/>
            <a:chExt cx="12543" cy="1029946"/>
          </a:xfrm>
        </p:grpSpPr>
        <p:sp>
          <p:nvSpPr>
            <p:cNvPr id="15" name="Freeform 15"/>
            <p:cNvSpPr/>
            <p:nvPr/>
          </p:nvSpPr>
          <p:spPr>
            <a:xfrm>
              <a:off x="0" y="0"/>
              <a:ext cx="12543" cy="1029946"/>
            </a:xfrm>
            <a:custGeom>
              <a:avLst/>
              <a:gdLst/>
              <a:ahLst/>
              <a:cxnLst/>
              <a:rect l="l" t="t" r="r" b="b"/>
              <a:pathLst>
                <a:path w="12543" h="1029946">
                  <a:moveTo>
                    <a:pt x="0" y="0"/>
                  </a:moveTo>
                  <a:lnTo>
                    <a:pt x="12543" y="0"/>
                  </a:lnTo>
                  <a:lnTo>
                    <a:pt x="12543" y="1029946"/>
                  </a:lnTo>
                  <a:lnTo>
                    <a:pt x="0" y="1029946"/>
                  </a:lnTo>
                  <a:close/>
                </a:path>
              </a:pathLst>
            </a:custGeom>
            <a:solidFill>
              <a:srgbClr val="3E5BB2"/>
            </a:solidFill>
          </p:spPr>
        </p:sp>
        <p:sp>
          <p:nvSpPr>
            <p:cNvPr id="16" name="TextBox 16"/>
            <p:cNvSpPr txBox="1"/>
            <p:nvPr/>
          </p:nvSpPr>
          <p:spPr>
            <a:xfrm>
              <a:off x="0" y="-66675"/>
              <a:ext cx="812800" cy="879475"/>
            </a:xfrm>
            <a:prstGeom prst="rect">
              <a:avLst/>
            </a:prstGeom>
          </p:spPr>
          <p:txBody>
            <a:bodyPr lIns="50800" tIns="50800" rIns="50800" bIns="50800" rtlCol="0" anchor="ctr"/>
            <a:lstStyle/>
            <a:p>
              <a:pPr algn="ctr">
                <a:lnSpc>
                  <a:spcPts val="3024"/>
                </a:lnSpc>
              </a:pPr>
              <a:endParaRPr/>
            </a:p>
          </p:txBody>
        </p:sp>
      </p:grpSp>
    </p:spTree>
  </p:cSld>
  <p:clrMapOvr>
    <a:masterClrMapping/>
  </p:clrMapOvr>
  <p:transition>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sp>
        <p:nvSpPr>
          <p:cNvPr id="6" name="Freeform 6"/>
          <p:cNvSpPr/>
          <p:nvPr/>
        </p:nvSpPr>
        <p:spPr>
          <a:xfrm>
            <a:off x="10518319" y="2263263"/>
            <a:ext cx="6740981" cy="5760475"/>
          </a:xfrm>
          <a:custGeom>
            <a:avLst/>
            <a:gdLst/>
            <a:ahLst/>
            <a:cxnLst/>
            <a:rect l="l" t="t" r="r" b="b"/>
            <a:pathLst>
              <a:path w="6740981" h="5760475">
                <a:moveTo>
                  <a:pt x="0" y="0"/>
                </a:moveTo>
                <a:lnTo>
                  <a:pt x="6740981" y="0"/>
                </a:lnTo>
                <a:lnTo>
                  <a:pt x="6740981" y="5760474"/>
                </a:lnTo>
                <a:lnTo>
                  <a:pt x="0" y="576047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rot="-5400000">
            <a:off x="10225395" y="6989293"/>
            <a:ext cx="8639149" cy="8948271"/>
          </a:xfrm>
          <a:custGeom>
            <a:avLst/>
            <a:gdLst/>
            <a:ahLst/>
            <a:cxnLst/>
            <a:rect l="l" t="t" r="r" b="b"/>
            <a:pathLst>
              <a:path w="8639149" h="8948271">
                <a:moveTo>
                  <a:pt x="0" y="0"/>
                </a:moveTo>
                <a:lnTo>
                  <a:pt x="8639149" y="0"/>
                </a:lnTo>
                <a:lnTo>
                  <a:pt x="8639149" y="8948270"/>
                </a:lnTo>
                <a:lnTo>
                  <a:pt x="0" y="8948270"/>
                </a:lnTo>
                <a:lnTo>
                  <a:pt x="0" y="0"/>
                </a:lnTo>
                <a:close/>
              </a:path>
            </a:pathLst>
          </a:custGeom>
          <a:blipFill>
            <a:blip r:embed="rId7">
              <a:alphaModFix amt="25000"/>
              <a:extLst>
                <a:ext uri="{96DAC541-7B7A-43D3-8B79-37D633B846F1}">
                  <asvg:svgBlip xmlns:asvg="http://schemas.microsoft.com/office/drawing/2016/SVG/main" xmlns="" r:embed="rId8"/>
                </a:ext>
              </a:extLst>
            </a:blip>
            <a:stretch>
              <a:fillRect/>
            </a:stretch>
          </a:blipFill>
        </p:spPr>
      </p:sp>
      <p:sp>
        <p:nvSpPr>
          <p:cNvPr id="8" name="AutoShape 8"/>
          <p:cNvSpPr/>
          <p:nvPr/>
        </p:nvSpPr>
        <p:spPr>
          <a:xfrm>
            <a:off x="1028700" y="7966587"/>
            <a:ext cx="1678087" cy="0"/>
          </a:xfrm>
          <a:prstGeom prst="line">
            <a:avLst/>
          </a:prstGeom>
          <a:ln w="114300" cap="flat">
            <a:solidFill>
              <a:srgbClr val="F27423"/>
            </a:solidFill>
            <a:prstDash val="solid"/>
            <a:headEnd type="none" w="sm" len="sm"/>
            <a:tailEnd type="none" w="sm" len="sm"/>
          </a:ln>
        </p:spPr>
      </p:sp>
      <p:sp>
        <p:nvSpPr>
          <p:cNvPr id="9" name="TextBox 9"/>
          <p:cNvSpPr txBox="1"/>
          <p:nvPr/>
        </p:nvSpPr>
        <p:spPr>
          <a:xfrm>
            <a:off x="1028700" y="2976606"/>
            <a:ext cx="8498858" cy="4577991"/>
          </a:xfrm>
          <a:prstGeom prst="rect">
            <a:avLst/>
          </a:prstGeom>
        </p:spPr>
        <p:txBody>
          <a:bodyPr lIns="0" tIns="0" rIns="0" bIns="0" rtlCol="0" anchor="t">
            <a:spAutoFit/>
          </a:bodyPr>
          <a:lstStyle/>
          <a:p>
            <a:pPr>
              <a:lnSpc>
                <a:spcPts val="9100"/>
              </a:lnSpc>
            </a:pPr>
            <a:r>
              <a:rPr lang="en-US" sz="6500" spc="195">
                <a:solidFill>
                  <a:srgbClr val="F27423"/>
                </a:solidFill>
                <a:latin typeface="Montserrat Extra-Bold Bold"/>
              </a:rPr>
              <a:t>GIỚI THIỆU</a:t>
            </a:r>
          </a:p>
          <a:p>
            <a:pPr>
              <a:lnSpc>
                <a:spcPts val="9100"/>
              </a:lnSpc>
            </a:pPr>
            <a:r>
              <a:rPr lang="en-US" sz="6500" spc="195">
                <a:solidFill>
                  <a:srgbClr val="F27423"/>
                </a:solidFill>
                <a:latin typeface="Montserrat Extra-Bold Bold"/>
              </a:rPr>
              <a:t>CỔNG THÔNG TIN ĐIỆN TỬ </a:t>
            </a:r>
          </a:p>
          <a:p>
            <a:pPr marL="0" lvl="0" indent="0">
              <a:lnSpc>
                <a:spcPts val="9100"/>
              </a:lnSpc>
            </a:pPr>
            <a:r>
              <a:rPr lang="en-US" sz="6500" spc="195">
                <a:solidFill>
                  <a:srgbClr val="F27423"/>
                </a:solidFill>
                <a:latin typeface="Montserrat Extra-Bold Bold"/>
              </a:rPr>
              <a:t>BỘ CÔNG AN</a:t>
            </a:r>
          </a:p>
        </p:txBody>
      </p:sp>
    </p:spTree>
  </p:cSld>
  <p:clrMapOvr>
    <a:masterClrMapping/>
  </p:clrMapOvr>
  <p:transition>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sp>
        <p:nvSpPr>
          <p:cNvPr id="6" name="Freeform 6"/>
          <p:cNvSpPr/>
          <p:nvPr/>
        </p:nvSpPr>
        <p:spPr>
          <a:xfrm>
            <a:off x="3350004" y="1779058"/>
            <a:ext cx="13060761" cy="7712816"/>
          </a:xfrm>
          <a:custGeom>
            <a:avLst/>
            <a:gdLst/>
            <a:ahLst/>
            <a:cxnLst/>
            <a:rect l="l" t="t" r="r" b="b"/>
            <a:pathLst>
              <a:path w="13060761" h="7712816">
                <a:moveTo>
                  <a:pt x="0" y="0"/>
                </a:moveTo>
                <a:lnTo>
                  <a:pt x="13060761" y="0"/>
                </a:lnTo>
                <a:lnTo>
                  <a:pt x="13060761" y="7712816"/>
                </a:lnTo>
                <a:lnTo>
                  <a:pt x="0" y="7712816"/>
                </a:lnTo>
                <a:lnTo>
                  <a:pt x="0" y="0"/>
                </a:lnTo>
                <a:close/>
              </a:path>
            </a:pathLst>
          </a:custGeom>
          <a:blipFill>
            <a:blip r:embed="rId5"/>
            <a:stretch>
              <a:fillRect/>
            </a:stretch>
          </a:blipFill>
        </p:spPr>
      </p:sp>
      <p:sp>
        <p:nvSpPr>
          <p:cNvPr id="7" name="TextBox 7"/>
          <p:cNvSpPr txBox="1"/>
          <p:nvPr/>
        </p:nvSpPr>
        <p:spPr>
          <a:xfrm>
            <a:off x="4640311" y="1114425"/>
            <a:ext cx="10480147" cy="520655"/>
          </a:xfrm>
          <a:prstGeom prst="rect">
            <a:avLst/>
          </a:prstGeom>
        </p:spPr>
        <p:txBody>
          <a:bodyPr lIns="0" tIns="0" rIns="0" bIns="0" rtlCol="0" anchor="t">
            <a:spAutoFit/>
          </a:bodyPr>
          <a:lstStyle/>
          <a:p>
            <a:pPr marL="0" lvl="0" indent="0" algn="ctr">
              <a:lnSpc>
                <a:spcPts val="3999"/>
              </a:lnSpc>
            </a:pPr>
            <a:r>
              <a:rPr lang="en-US" sz="3999" spc="119">
                <a:solidFill>
                  <a:srgbClr val="F27223"/>
                </a:solidFill>
                <a:latin typeface="Montserrat Extra-Bold"/>
              </a:rPr>
              <a:t>Giao diện người dùng</a:t>
            </a:r>
          </a:p>
        </p:txBody>
      </p:sp>
    </p:spTree>
  </p:cSld>
  <p:clrMapOvr>
    <a:masterClrMapping/>
  </p:clrMapOvr>
  <p:transition>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sp>
        <p:nvSpPr>
          <p:cNvPr id="6" name="Freeform 6"/>
          <p:cNvSpPr/>
          <p:nvPr/>
        </p:nvSpPr>
        <p:spPr>
          <a:xfrm>
            <a:off x="961049" y="3206598"/>
            <a:ext cx="6221127" cy="4354789"/>
          </a:xfrm>
          <a:custGeom>
            <a:avLst/>
            <a:gdLst/>
            <a:ahLst/>
            <a:cxnLst/>
            <a:rect l="l" t="t" r="r" b="b"/>
            <a:pathLst>
              <a:path w="6221127" h="4354789">
                <a:moveTo>
                  <a:pt x="0" y="0"/>
                </a:moveTo>
                <a:lnTo>
                  <a:pt x="6221126" y="0"/>
                </a:lnTo>
                <a:lnTo>
                  <a:pt x="6221126" y="4354789"/>
                </a:lnTo>
                <a:lnTo>
                  <a:pt x="0" y="435478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TextBox 7"/>
          <p:cNvSpPr txBox="1"/>
          <p:nvPr/>
        </p:nvSpPr>
        <p:spPr>
          <a:xfrm>
            <a:off x="2813189" y="1283446"/>
            <a:ext cx="14446111" cy="792053"/>
          </a:xfrm>
          <a:prstGeom prst="rect">
            <a:avLst/>
          </a:prstGeom>
        </p:spPr>
        <p:txBody>
          <a:bodyPr lIns="0" tIns="0" rIns="0" bIns="0" rtlCol="0" anchor="t">
            <a:spAutoFit/>
          </a:bodyPr>
          <a:lstStyle/>
          <a:p>
            <a:pPr algn="r">
              <a:lnSpc>
                <a:spcPts val="6516"/>
              </a:lnSpc>
            </a:pPr>
            <a:r>
              <a:rPr lang="en-US" sz="4654">
                <a:solidFill>
                  <a:srgbClr val="F27423"/>
                </a:solidFill>
                <a:latin typeface="Montserrat Extra-Bold Bold"/>
              </a:rPr>
              <a:t>Thông tin cổng thông tin điện tử Bộ Công An</a:t>
            </a:r>
          </a:p>
        </p:txBody>
      </p:sp>
      <p:sp>
        <p:nvSpPr>
          <p:cNvPr id="8" name="AutoShape 8"/>
          <p:cNvSpPr/>
          <p:nvPr/>
        </p:nvSpPr>
        <p:spPr>
          <a:xfrm flipV="1">
            <a:off x="1028941" y="8007876"/>
            <a:ext cx="5130591" cy="64985"/>
          </a:xfrm>
          <a:prstGeom prst="line">
            <a:avLst/>
          </a:prstGeom>
          <a:ln w="38100" cap="flat">
            <a:solidFill>
              <a:srgbClr val="243E4D"/>
            </a:solidFill>
            <a:prstDash val="solid"/>
            <a:headEnd type="none" w="sm" len="sm"/>
            <a:tailEnd type="none" w="sm" len="sm"/>
          </a:ln>
        </p:spPr>
      </p:sp>
      <p:sp>
        <p:nvSpPr>
          <p:cNvPr id="9" name="TextBox 9"/>
          <p:cNvSpPr txBox="1"/>
          <p:nvPr/>
        </p:nvSpPr>
        <p:spPr>
          <a:xfrm>
            <a:off x="7389595" y="2661189"/>
            <a:ext cx="10610737" cy="6597111"/>
          </a:xfrm>
          <a:prstGeom prst="rect">
            <a:avLst/>
          </a:prstGeom>
        </p:spPr>
        <p:txBody>
          <a:bodyPr lIns="0" tIns="0" rIns="0" bIns="0" rtlCol="0" anchor="t">
            <a:spAutoFit/>
          </a:bodyPr>
          <a:lstStyle/>
          <a:p>
            <a:pPr algn="just">
              <a:lnSpc>
                <a:spcPts val="4420"/>
              </a:lnSpc>
            </a:pPr>
            <a:r>
              <a:rPr lang="en-US" sz="2600">
                <a:solidFill>
                  <a:srgbClr val="000000"/>
                </a:solidFill>
                <a:latin typeface="Roboto Bold"/>
              </a:rPr>
              <a:t>Nội dung : </a:t>
            </a:r>
          </a:p>
          <a:p>
            <a:pPr marL="561341" lvl="1" indent="-280670" algn="just">
              <a:lnSpc>
                <a:spcPts val="4420"/>
              </a:lnSpc>
              <a:buFont typeface="Arial"/>
              <a:buChar char="•"/>
            </a:pPr>
            <a:r>
              <a:rPr lang="en-US" sz="2600">
                <a:solidFill>
                  <a:srgbClr val="000000"/>
                </a:solidFill>
                <a:latin typeface="Roboto Bold"/>
              </a:rPr>
              <a:t>Tạo phương tiện, công cụ giúp cho lãnh đạo, cán bộ công chức và người dân có thể kiểm tra, giám sát tình trạng thông tin giao thông, giải quyết các văn bản khai báo thông tin. Tra cứu văn bản thủ tục hành chính và các quy phạm pháp luật theo thông tin chính thống của cơ quan nhà nước trên môi trường mạng. </a:t>
            </a:r>
          </a:p>
          <a:p>
            <a:pPr algn="just">
              <a:lnSpc>
                <a:spcPts val="4420"/>
              </a:lnSpc>
            </a:pPr>
            <a:endParaRPr lang="en-US" sz="2600">
              <a:solidFill>
                <a:srgbClr val="000000"/>
              </a:solidFill>
              <a:latin typeface="Roboto Bold"/>
            </a:endParaRPr>
          </a:p>
          <a:p>
            <a:pPr marL="561341" lvl="1" indent="-280670" algn="just">
              <a:lnSpc>
                <a:spcPts val="4420"/>
              </a:lnSpc>
              <a:buFont typeface="Arial"/>
              <a:buChar char="•"/>
            </a:pPr>
            <a:r>
              <a:rPr lang="en-US" sz="2600">
                <a:solidFill>
                  <a:srgbClr val="000000"/>
                </a:solidFill>
                <a:latin typeface="Roboto Bold"/>
              </a:rPr>
              <a:t>Giúp cho người dân khai thác các dịch vụ hành chính công được thực hiện thuận tiện, dễ dàng, nhanh chóng, tiết kiệm chi phí đi lại, giảm phiền hà cho người dân và doanh nghiệp góp phần tăng cường lòng tin của công dân đối với cơ quan hành chính nhà nước. </a:t>
            </a:r>
          </a:p>
          <a:p>
            <a:pPr algn="just">
              <a:lnSpc>
                <a:spcPts val="4420"/>
              </a:lnSpc>
              <a:spcBef>
                <a:spcPct val="0"/>
              </a:spcBef>
            </a:pPr>
            <a:endParaRPr lang="en-US" sz="2600">
              <a:solidFill>
                <a:srgbClr val="000000"/>
              </a:solidFill>
              <a:latin typeface="Roboto Bold"/>
            </a:endParaRPr>
          </a:p>
        </p:txBody>
      </p:sp>
    </p:spTree>
  </p:cSld>
  <p:clrMapOvr>
    <a:masterClrMapping/>
  </p:clrMapOvr>
  <p:transition>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sp>
        <p:nvSpPr>
          <p:cNvPr id="6" name="Freeform 6"/>
          <p:cNvSpPr/>
          <p:nvPr/>
        </p:nvSpPr>
        <p:spPr>
          <a:xfrm>
            <a:off x="11237470" y="2652637"/>
            <a:ext cx="6305656" cy="5388470"/>
          </a:xfrm>
          <a:custGeom>
            <a:avLst/>
            <a:gdLst/>
            <a:ahLst/>
            <a:cxnLst/>
            <a:rect l="l" t="t" r="r" b="b"/>
            <a:pathLst>
              <a:path w="6305656" h="5388470">
                <a:moveTo>
                  <a:pt x="0" y="0"/>
                </a:moveTo>
                <a:lnTo>
                  <a:pt x="6305657" y="0"/>
                </a:lnTo>
                <a:lnTo>
                  <a:pt x="6305657" y="5388470"/>
                </a:lnTo>
                <a:lnTo>
                  <a:pt x="0" y="538847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TextBox 7"/>
          <p:cNvSpPr txBox="1"/>
          <p:nvPr/>
        </p:nvSpPr>
        <p:spPr>
          <a:xfrm>
            <a:off x="1261635" y="3021377"/>
            <a:ext cx="9619366" cy="5492301"/>
          </a:xfrm>
          <a:prstGeom prst="rect">
            <a:avLst/>
          </a:prstGeom>
        </p:spPr>
        <p:txBody>
          <a:bodyPr lIns="0" tIns="0" rIns="0" bIns="0" rtlCol="0" anchor="t">
            <a:spAutoFit/>
          </a:bodyPr>
          <a:lstStyle/>
          <a:p>
            <a:pPr>
              <a:lnSpc>
                <a:spcPts val="4419"/>
              </a:lnSpc>
            </a:pPr>
            <a:r>
              <a:rPr lang="en-US" sz="2599">
                <a:solidFill>
                  <a:srgbClr val="000000"/>
                </a:solidFill>
                <a:latin typeface="Roboto Bold"/>
              </a:rPr>
              <a:t>Cung cấp các thông tin, kiến thức về giao thông thiết yếu đối với cuộc sống</a:t>
            </a:r>
          </a:p>
          <a:p>
            <a:pPr>
              <a:lnSpc>
                <a:spcPts val="4419"/>
              </a:lnSpc>
            </a:pPr>
            <a:r>
              <a:rPr lang="en-US" sz="2599">
                <a:solidFill>
                  <a:srgbClr val="000000"/>
                </a:solidFill>
                <a:latin typeface="Roboto Bold"/>
              </a:rPr>
              <a:t>hằng ngày của người dân địa phương, cổng thông tin bao gồm :</a:t>
            </a:r>
          </a:p>
          <a:p>
            <a:pPr>
              <a:lnSpc>
                <a:spcPts val="4419"/>
              </a:lnSpc>
            </a:pPr>
            <a:r>
              <a:rPr lang="en-US" sz="2599">
                <a:solidFill>
                  <a:srgbClr val="000000"/>
                </a:solidFill>
                <a:latin typeface="Roboto Bold"/>
              </a:rPr>
              <a:t>- Thông tin giới thiệu về Cục Cảnh Sát Giao Thông</a:t>
            </a:r>
          </a:p>
          <a:p>
            <a:pPr>
              <a:lnSpc>
                <a:spcPts val="4419"/>
              </a:lnSpc>
            </a:pPr>
            <a:r>
              <a:rPr lang="en-US" sz="2599">
                <a:solidFill>
                  <a:srgbClr val="000000"/>
                </a:solidFill>
                <a:latin typeface="Roboto Bold"/>
              </a:rPr>
              <a:t>- Thông tin nội các nội dung cập nhật tình hình giao thông</a:t>
            </a:r>
          </a:p>
          <a:p>
            <a:pPr>
              <a:lnSpc>
                <a:spcPts val="4419"/>
              </a:lnSpc>
            </a:pPr>
            <a:r>
              <a:rPr lang="en-US" sz="2599">
                <a:solidFill>
                  <a:srgbClr val="000000"/>
                </a:solidFill>
                <a:latin typeface="Roboto Bold"/>
              </a:rPr>
              <a:t>- Phổ biến các bài viết về an toàn giao thông với người dân</a:t>
            </a:r>
          </a:p>
          <a:p>
            <a:pPr>
              <a:lnSpc>
                <a:spcPts val="4419"/>
              </a:lnSpc>
            </a:pPr>
            <a:r>
              <a:rPr lang="en-US" sz="2599">
                <a:solidFill>
                  <a:srgbClr val="000000"/>
                </a:solidFill>
                <a:latin typeface="Roboto Bold"/>
              </a:rPr>
              <a:t>- Thông tin các chương trình sáng kiến về ATGT</a:t>
            </a:r>
          </a:p>
          <a:p>
            <a:pPr>
              <a:lnSpc>
                <a:spcPts val="4419"/>
              </a:lnSpc>
            </a:pPr>
            <a:r>
              <a:rPr lang="en-US" sz="2599">
                <a:solidFill>
                  <a:srgbClr val="000000"/>
                </a:solidFill>
                <a:latin typeface="Roboto Bold"/>
              </a:rPr>
              <a:t>- Thông tin văn bản Thủ tục hành chính / văn bản Quy phạm hành chính</a:t>
            </a:r>
          </a:p>
          <a:p>
            <a:pPr>
              <a:lnSpc>
                <a:spcPts val="4419"/>
              </a:lnSpc>
            </a:pPr>
            <a:r>
              <a:rPr lang="en-US" sz="2599">
                <a:solidFill>
                  <a:srgbClr val="000000"/>
                </a:solidFill>
                <a:latin typeface="Roboto Bold"/>
              </a:rPr>
              <a:t>- Người dân được tra cứu thông tin xe / Khai báo đăng kí xe ….</a:t>
            </a:r>
          </a:p>
        </p:txBody>
      </p:sp>
      <p:sp>
        <p:nvSpPr>
          <p:cNvPr id="8" name="TextBox 8"/>
          <p:cNvSpPr txBox="1"/>
          <p:nvPr/>
        </p:nvSpPr>
        <p:spPr>
          <a:xfrm>
            <a:off x="3599879" y="1312203"/>
            <a:ext cx="13659421" cy="744064"/>
          </a:xfrm>
          <a:prstGeom prst="rect">
            <a:avLst/>
          </a:prstGeom>
        </p:spPr>
        <p:txBody>
          <a:bodyPr lIns="0" tIns="0" rIns="0" bIns="0" rtlCol="0" anchor="t">
            <a:spAutoFit/>
          </a:bodyPr>
          <a:lstStyle/>
          <a:p>
            <a:pPr algn="r">
              <a:lnSpc>
                <a:spcPts val="6161"/>
              </a:lnSpc>
            </a:pPr>
            <a:r>
              <a:rPr lang="en-US" sz="4400">
                <a:solidFill>
                  <a:srgbClr val="F27423"/>
                </a:solidFill>
                <a:latin typeface="Montserrat Extra-Bold Bold"/>
              </a:rPr>
              <a:t>Thông tin cổng thông tin điện tử Bộ Công An</a:t>
            </a:r>
          </a:p>
        </p:txBody>
      </p:sp>
    </p:spTree>
  </p:cSld>
  <p:clrMapOvr>
    <a:masterClrMapping/>
  </p:clrMapOvr>
  <p:transition>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sp>
        <p:nvSpPr>
          <p:cNvPr id="6" name="Freeform 6"/>
          <p:cNvSpPr/>
          <p:nvPr/>
        </p:nvSpPr>
        <p:spPr>
          <a:xfrm>
            <a:off x="3274522" y="2128635"/>
            <a:ext cx="11738957" cy="7507217"/>
          </a:xfrm>
          <a:custGeom>
            <a:avLst/>
            <a:gdLst/>
            <a:ahLst/>
            <a:cxnLst/>
            <a:rect l="l" t="t" r="r" b="b"/>
            <a:pathLst>
              <a:path w="11738957" h="7507217">
                <a:moveTo>
                  <a:pt x="0" y="0"/>
                </a:moveTo>
                <a:lnTo>
                  <a:pt x="11738956" y="0"/>
                </a:lnTo>
                <a:lnTo>
                  <a:pt x="11738956" y="7507217"/>
                </a:lnTo>
                <a:lnTo>
                  <a:pt x="0" y="7507217"/>
                </a:lnTo>
                <a:lnTo>
                  <a:pt x="0" y="0"/>
                </a:lnTo>
                <a:close/>
              </a:path>
            </a:pathLst>
          </a:custGeom>
          <a:blipFill>
            <a:blip r:embed="rId5"/>
            <a:stretch>
              <a:fillRect/>
            </a:stretch>
          </a:blipFill>
        </p:spPr>
      </p:sp>
      <p:sp>
        <p:nvSpPr>
          <p:cNvPr id="7" name="TextBox 7"/>
          <p:cNvSpPr txBox="1"/>
          <p:nvPr/>
        </p:nvSpPr>
        <p:spPr>
          <a:xfrm>
            <a:off x="3274522" y="1276718"/>
            <a:ext cx="7034981" cy="445617"/>
          </a:xfrm>
          <a:prstGeom prst="rect">
            <a:avLst/>
          </a:prstGeom>
        </p:spPr>
        <p:txBody>
          <a:bodyPr lIns="0" tIns="0" rIns="0" bIns="0" rtlCol="0" anchor="t">
            <a:spAutoFit/>
          </a:bodyPr>
          <a:lstStyle/>
          <a:p>
            <a:pPr marL="0" lvl="0" indent="0" algn="ctr">
              <a:lnSpc>
                <a:spcPts val="3379"/>
              </a:lnSpc>
            </a:pPr>
            <a:r>
              <a:rPr lang="en-US" sz="3379" spc="101">
                <a:solidFill>
                  <a:srgbClr val="F27223"/>
                </a:solidFill>
                <a:latin typeface="Montserrat Extra-Bold"/>
              </a:rPr>
              <a:t>Sơ đồ usecase tổng quát</a:t>
            </a:r>
          </a:p>
        </p:txBody>
      </p:sp>
    </p:spTree>
  </p:cSld>
  <p:clrMapOvr>
    <a:masterClrMapping/>
  </p:clrMapOvr>
  <p:transition>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sp>
        <p:nvSpPr>
          <p:cNvPr id="6" name="TextBox 6"/>
          <p:cNvSpPr txBox="1"/>
          <p:nvPr/>
        </p:nvSpPr>
        <p:spPr>
          <a:xfrm>
            <a:off x="3274522" y="1276718"/>
            <a:ext cx="12337622" cy="445617"/>
          </a:xfrm>
          <a:prstGeom prst="rect">
            <a:avLst/>
          </a:prstGeom>
        </p:spPr>
        <p:txBody>
          <a:bodyPr lIns="0" tIns="0" rIns="0" bIns="0" rtlCol="0" anchor="t">
            <a:spAutoFit/>
          </a:bodyPr>
          <a:lstStyle/>
          <a:p>
            <a:pPr marL="0" lvl="0" indent="0" algn="ctr">
              <a:lnSpc>
                <a:spcPts val="3379"/>
              </a:lnSpc>
            </a:pPr>
            <a:r>
              <a:rPr lang="en-US" sz="3379" spc="101">
                <a:solidFill>
                  <a:srgbClr val="F27223"/>
                </a:solidFill>
                <a:latin typeface="Montserrat Extra-Bold"/>
              </a:rPr>
              <a:t>Sơ đồ usecase dành cho tác nhân "Người dùng"</a:t>
            </a:r>
          </a:p>
        </p:txBody>
      </p:sp>
      <p:sp>
        <p:nvSpPr>
          <p:cNvPr id="7" name="Freeform 7"/>
          <p:cNvSpPr/>
          <p:nvPr/>
        </p:nvSpPr>
        <p:spPr>
          <a:xfrm>
            <a:off x="5880196" y="1722335"/>
            <a:ext cx="7126274" cy="7750018"/>
          </a:xfrm>
          <a:custGeom>
            <a:avLst/>
            <a:gdLst/>
            <a:ahLst/>
            <a:cxnLst/>
            <a:rect l="l" t="t" r="r" b="b"/>
            <a:pathLst>
              <a:path w="7126274" h="7750018">
                <a:moveTo>
                  <a:pt x="0" y="0"/>
                </a:moveTo>
                <a:lnTo>
                  <a:pt x="7126273" y="0"/>
                </a:lnTo>
                <a:lnTo>
                  <a:pt x="7126273" y="7750017"/>
                </a:lnTo>
                <a:lnTo>
                  <a:pt x="0" y="7750017"/>
                </a:lnTo>
                <a:lnTo>
                  <a:pt x="0" y="0"/>
                </a:lnTo>
                <a:close/>
              </a:path>
            </a:pathLst>
          </a:custGeom>
          <a:blipFill>
            <a:blip r:embed="rId5"/>
            <a:stretch>
              <a:fillRect/>
            </a:stretch>
          </a:blipFill>
        </p:spPr>
      </p:sp>
    </p:spTree>
  </p:cSld>
  <p:clrMapOvr>
    <a:masterClrMapping/>
  </p:clrMapOvr>
  <p:transition>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Freeform 5"/>
          <p:cNvSpPr/>
          <p:nvPr/>
        </p:nvSpPr>
        <p:spPr>
          <a:xfrm flipH="1">
            <a:off x="9710081" y="2851283"/>
            <a:ext cx="7549219" cy="4584435"/>
          </a:xfrm>
          <a:custGeom>
            <a:avLst/>
            <a:gdLst/>
            <a:ahLst/>
            <a:cxnLst/>
            <a:rect l="l" t="t" r="r" b="b"/>
            <a:pathLst>
              <a:path w="7549219" h="4584435">
                <a:moveTo>
                  <a:pt x="7549219" y="0"/>
                </a:moveTo>
                <a:lnTo>
                  <a:pt x="0" y="0"/>
                </a:lnTo>
                <a:lnTo>
                  <a:pt x="0" y="4584434"/>
                </a:lnTo>
                <a:lnTo>
                  <a:pt x="7549219" y="4584434"/>
                </a:lnTo>
                <a:lnTo>
                  <a:pt x="7549219"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TextBox 6"/>
          <p:cNvSpPr txBox="1"/>
          <p:nvPr/>
        </p:nvSpPr>
        <p:spPr>
          <a:xfrm>
            <a:off x="1845745" y="4036347"/>
            <a:ext cx="7298255" cy="1352505"/>
          </a:xfrm>
          <a:prstGeom prst="rect">
            <a:avLst/>
          </a:prstGeom>
        </p:spPr>
        <p:txBody>
          <a:bodyPr lIns="0" tIns="0" rIns="0" bIns="0" rtlCol="0" anchor="t">
            <a:spAutoFit/>
          </a:bodyPr>
          <a:lstStyle/>
          <a:p>
            <a:pPr>
              <a:lnSpc>
                <a:spcPts val="10799"/>
              </a:lnSpc>
            </a:pPr>
            <a:r>
              <a:rPr lang="en-US" sz="8999">
                <a:solidFill>
                  <a:srgbClr val="F27423"/>
                </a:solidFill>
                <a:latin typeface="Montserrat Extra-Bold Bold"/>
              </a:rPr>
              <a:t>MỞ ĐẦU</a:t>
            </a:r>
          </a:p>
        </p:txBody>
      </p:sp>
      <p:sp>
        <p:nvSpPr>
          <p:cNvPr id="7" name="TextBox 7"/>
          <p:cNvSpPr txBox="1"/>
          <p:nvPr/>
        </p:nvSpPr>
        <p:spPr>
          <a:xfrm>
            <a:off x="15884186"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MỞ ĐẦU</a:t>
            </a:r>
          </a:p>
        </p:txBody>
      </p:sp>
    </p:spTree>
  </p:cSld>
  <p:clrMapOvr>
    <a:masterClrMapping/>
  </p:clrMapOvr>
  <p:transition>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sp>
        <p:nvSpPr>
          <p:cNvPr id="6" name="Freeform 6"/>
          <p:cNvSpPr/>
          <p:nvPr/>
        </p:nvSpPr>
        <p:spPr>
          <a:xfrm>
            <a:off x="10518319" y="2263263"/>
            <a:ext cx="6740981" cy="5760475"/>
          </a:xfrm>
          <a:custGeom>
            <a:avLst/>
            <a:gdLst/>
            <a:ahLst/>
            <a:cxnLst/>
            <a:rect l="l" t="t" r="r" b="b"/>
            <a:pathLst>
              <a:path w="6740981" h="5760475">
                <a:moveTo>
                  <a:pt x="0" y="0"/>
                </a:moveTo>
                <a:lnTo>
                  <a:pt x="6740981" y="0"/>
                </a:lnTo>
                <a:lnTo>
                  <a:pt x="6740981" y="5760474"/>
                </a:lnTo>
                <a:lnTo>
                  <a:pt x="0" y="576047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rot="-5400000">
            <a:off x="10225395" y="6989293"/>
            <a:ext cx="8639149" cy="8948271"/>
          </a:xfrm>
          <a:custGeom>
            <a:avLst/>
            <a:gdLst/>
            <a:ahLst/>
            <a:cxnLst/>
            <a:rect l="l" t="t" r="r" b="b"/>
            <a:pathLst>
              <a:path w="8639149" h="8948271">
                <a:moveTo>
                  <a:pt x="0" y="0"/>
                </a:moveTo>
                <a:lnTo>
                  <a:pt x="8639149" y="0"/>
                </a:lnTo>
                <a:lnTo>
                  <a:pt x="8639149" y="8948270"/>
                </a:lnTo>
                <a:lnTo>
                  <a:pt x="0" y="8948270"/>
                </a:lnTo>
                <a:lnTo>
                  <a:pt x="0" y="0"/>
                </a:lnTo>
                <a:close/>
              </a:path>
            </a:pathLst>
          </a:custGeom>
          <a:blipFill>
            <a:blip r:embed="rId7">
              <a:alphaModFix amt="25000"/>
              <a:extLst>
                <a:ext uri="{96DAC541-7B7A-43D3-8B79-37D633B846F1}">
                  <asvg:svgBlip xmlns:asvg="http://schemas.microsoft.com/office/drawing/2016/SVG/main" xmlns="" r:embed="rId8"/>
                </a:ext>
              </a:extLst>
            </a:blip>
            <a:stretch>
              <a:fillRect/>
            </a:stretch>
          </a:blipFill>
        </p:spPr>
      </p:sp>
      <p:sp>
        <p:nvSpPr>
          <p:cNvPr id="8" name="AutoShape 8"/>
          <p:cNvSpPr/>
          <p:nvPr/>
        </p:nvSpPr>
        <p:spPr>
          <a:xfrm>
            <a:off x="1028700" y="6459311"/>
            <a:ext cx="1678087" cy="0"/>
          </a:xfrm>
          <a:prstGeom prst="line">
            <a:avLst/>
          </a:prstGeom>
          <a:ln w="114300" cap="flat">
            <a:solidFill>
              <a:srgbClr val="F27423"/>
            </a:solidFill>
            <a:prstDash val="solid"/>
            <a:headEnd type="none" w="sm" len="sm"/>
            <a:tailEnd type="none" w="sm" len="sm"/>
          </a:ln>
        </p:spPr>
      </p:sp>
      <p:sp>
        <p:nvSpPr>
          <p:cNvPr id="9" name="TextBox 9"/>
          <p:cNvSpPr txBox="1"/>
          <p:nvPr/>
        </p:nvSpPr>
        <p:spPr>
          <a:xfrm>
            <a:off x="1028700" y="4129041"/>
            <a:ext cx="8498858" cy="2273120"/>
          </a:xfrm>
          <a:prstGeom prst="rect">
            <a:avLst/>
          </a:prstGeom>
        </p:spPr>
        <p:txBody>
          <a:bodyPr lIns="0" tIns="0" rIns="0" bIns="0" rtlCol="0" anchor="t">
            <a:spAutoFit/>
          </a:bodyPr>
          <a:lstStyle/>
          <a:p>
            <a:pPr marL="0" lvl="0" indent="0">
              <a:lnSpc>
                <a:spcPts val="9100"/>
              </a:lnSpc>
            </a:pPr>
            <a:r>
              <a:rPr lang="en-US" sz="6500" spc="195">
                <a:solidFill>
                  <a:srgbClr val="F27423"/>
                </a:solidFill>
                <a:latin typeface="Montserrat Extra-Bold Bold"/>
              </a:rPr>
              <a:t>XÂY DỰNG KỊCH BẢN KIỂM THỬ</a:t>
            </a:r>
          </a:p>
        </p:txBody>
      </p:sp>
    </p:spTree>
  </p:cSld>
  <p:clrMapOvr>
    <a:masterClrMapping/>
  </p:clrMapOvr>
  <p:transition>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graphicFrame>
        <p:nvGraphicFramePr>
          <p:cNvPr id="6" name="Table 6"/>
          <p:cNvGraphicFramePr>
            <a:graphicFrameLocks noGrp="1"/>
          </p:cNvGraphicFramePr>
          <p:nvPr>
            <p:extLst>
              <p:ext uri="{D42A27DB-BD31-4B8C-83A1-F6EECF244321}">
                <p14:modId xmlns:p14="http://schemas.microsoft.com/office/powerpoint/2010/main" val="618164560"/>
              </p:ext>
            </p:extLst>
          </p:nvPr>
        </p:nvGraphicFramePr>
        <p:xfrm>
          <a:off x="3873188" y="2637810"/>
          <a:ext cx="13386112" cy="5906728"/>
        </p:xfrm>
        <a:graphic>
          <a:graphicData uri="http://schemas.openxmlformats.org/drawingml/2006/table">
            <a:tbl>
              <a:tblPr/>
              <a:tblGrid>
                <a:gridCol w="1671859">
                  <a:extLst>
                    <a:ext uri="{9D8B030D-6E8A-4147-A177-3AD203B41FA5}">
                      <a16:colId xmlns:a16="http://schemas.microsoft.com/office/drawing/2014/main" val="20000"/>
                    </a:ext>
                  </a:extLst>
                </a:gridCol>
                <a:gridCol w="3292629">
                  <a:extLst>
                    <a:ext uri="{9D8B030D-6E8A-4147-A177-3AD203B41FA5}">
                      <a16:colId xmlns:a16="http://schemas.microsoft.com/office/drawing/2014/main" val="20001"/>
                    </a:ext>
                  </a:extLst>
                </a:gridCol>
                <a:gridCol w="4592269">
                  <a:extLst>
                    <a:ext uri="{9D8B030D-6E8A-4147-A177-3AD203B41FA5}">
                      <a16:colId xmlns:a16="http://schemas.microsoft.com/office/drawing/2014/main" val="20002"/>
                    </a:ext>
                  </a:extLst>
                </a:gridCol>
                <a:gridCol w="3829355">
                  <a:extLst>
                    <a:ext uri="{9D8B030D-6E8A-4147-A177-3AD203B41FA5}">
                      <a16:colId xmlns:a16="http://schemas.microsoft.com/office/drawing/2014/main" val="20003"/>
                    </a:ext>
                  </a:extLst>
                </a:gridCol>
              </a:tblGrid>
              <a:tr h="1135581">
                <a:tc>
                  <a:txBody>
                    <a:bodyPr/>
                    <a:lstStyle/>
                    <a:p>
                      <a:pPr algn="ctr">
                        <a:lnSpc>
                          <a:spcPts val="2581"/>
                        </a:lnSpc>
                        <a:defRPr/>
                      </a:pPr>
                      <a:r>
                        <a:rPr lang="en-US" sz="2098" b="0">
                          <a:solidFill>
                            <a:srgbClr val="F27423"/>
                          </a:solidFill>
                          <a:latin typeface="Montserrat Extra-Bold Bold"/>
                        </a:rPr>
                        <a:t>Mã kiểm thử</a:t>
                      </a:r>
                      <a:endParaRPr lang="en-US" sz="1100" b="0"/>
                    </a:p>
                  </a:txBody>
                  <a:tcPr marL="153790" marR="153790" marT="153790" marB="153790">
                    <a:lnL w="24831" cap="flat" cmpd="sng" algn="ctr">
                      <a:solidFill>
                        <a:srgbClr val="000000"/>
                      </a:solidFill>
                      <a:prstDash val="solid"/>
                      <a:round/>
                      <a:headEnd type="none" w="med" len="med"/>
                      <a:tailEnd type="none" w="med" len="med"/>
                    </a:lnL>
                    <a:lnR w="24831" cap="flat" cmpd="sng" algn="ctr">
                      <a:solidFill>
                        <a:srgbClr val="000000"/>
                      </a:solidFill>
                      <a:prstDash val="solid"/>
                      <a:round/>
                      <a:headEnd type="none" w="med" len="med"/>
                      <a:tailEnd type="none" w="med" len="med"/>
                    </a:lnR>
                    <a:lnT w="24831" cap="flat" cmpd="sng" algn="ctr">
                      <a:solidFill>
                        <a:srgbClr val="000000"/>
                      </a:solidFill>
                      <a:prstDash val="solid"/>
                      <a:round/>
                      <a:headEnd type="none" w="med" len="med"/>
                      <a:tailEnd type="none" w="med" len="med"/>
                    </a:lnT>
                    <a:lnB w="24831" cap="flat" cmpd="sng" algn="ctr">
                      <a:solidFill>
                        <a:srgbClr val="000000"/>
                      </a:solidFill>
                      <a:prstDash val="solid"/>
                      <a:round/>
                      <a:headEnd type="none" w="med" len="med"/>
                      <a:tailEnd type="none" w="med" len="med"/>
                    </a:lnB>
                  </a:tcPr>
                </a:tc>
                <a:tc>
                  <a:txBody>
                    <a:bodyPr/>
                    <a:lstStyle/>
                    <a:p>
                      <a:pPr algn="ctr">
                        <a:lnSpc>
                          <a:spcPts val="2581"/>
                        </a:lnSpc>
                        <a:defRPr/>
                      </a:pPr>
                      <a:r>
                        <a:rPr lang="en-US" sz="2098" b="0">
                          <a:solidFill>
                            <a:srgbClr val="F27423"/>
                          </a:solidFill>
                          <a:latin typeface="Montserrat Extra-Bold"/>
                        </a:rPr>
                        <a:t>Mục đích kiểm thử      </a:t>
                      </a:r>
                      <a:endParaRPr lang="en-US" sz="1100" b="0"/>
                    </a:p>
                    <a:p>
                      <a:pPr algn="ctr">
                        <a:lnSpc>
                          <a:spcPts val="2581"/>
                        </a:lnSpc>
                      </a:pPr>
                      <a:r>
                        <a:rPr lang="en-US" sz="2098" b="0">
                          <a:solidFill>
                            <a:srgbClr val="F27423"/>
                          </a:solidFill>
                          <a:latin typeface="Montserrat Extra-Bold"/>
                        </a:rPr>
                        <a:t>(Chức năng )</a:t>
                      </a:r>
                    </a:p>
                  </a:txBody>
                  <a:tcPr marL="153790" marR="153790" marT="153790" marB="153790">
                    <a:lnL w="24831" cap="flat" cmpd="sng" algn="ctr">
                      <a:solidFill>
                        <a:srgbClr val="000000"/>
                      </a:solidFill>
                      <a:prstDash val="solid"/>
                      <a:round/>
                      <a:headEnd type="none" w="med" len="med"/>
                      <a:tailEnd type="none" w="med" len="med"/>
                    </a:lnL>
                    <a:lnR w="24831" cap="flat" cmpd="sng" algn="ctr">
                      <a:solidFill>
                        <a:srgbClr val="000000"/>
                      </a:solidFill>
                      <a:prstDash val="solid"/>
                      <a:round/>
                      <a:headEnd type="none" w="med" len="med"/>
                      <a:tailEnd type="none" w="med" len="med"/>
                    </a:lnR>
                    <a:lnT w="24831" cap="flat" cmpd="sng" algn="ctr">
                      <a:solidFill>
                        <a:srgbClr val="000000"/>
                      </a:solidFill>
                      <a:prstDash val="solid"/>
                      <a:round/>
                      <a:headEnd type="none" w="med" len="med"/>
                      <a:tailEnd type="none" w="med" len="med"/>
                    </a:lnT>
                    <a:lnB w="24831" cap="flat" cmpd="sng" algn="ctr">
                      <a:solidFill>
                        <a:srgbClr val="000000"/>
                      </a:solidFill>
                      <a:prstDash val="solid"/>
                      <a:round/>
                      <a:headEnd type="none" w="med" len="med"/>
                      <a:tailEnd type="none" w="med" len="med"/>
                    </a:lnB>
                  </a:tcPr>
                </a:tc>
                <a:tc>
                  <a:txBody>
                    <a:bodyPr/>
                    <a:lstStyle/>
                    <a:p>
                      <a:pPr algn="ctr">
                        <a:lnSpc>
                          <a:spcPts val="2581"/>
                        </a:lnSpc>
                        <a:defRPr/>
                      </a:pPr>
                      <a:r>
                        <a:rPr lang="en-US" sz="2098" b="0">
                          <a:solidFill>
                            <a:srgbClr val="F27423"/>
                          </a:solidFill>
                          <a:latin typeface="Montserrat Extra-Bold"/>
                        </a:rPr>
                        <a:t>Các bước thực hiện</a:t>
                      </a:r>
                      <a:endParaRPr lang="en-US" sz="1100" b="0"/>
                    </a:p>
                  </a:txBody>
                  <a:tcPr marL="153790" marR="153790" marT="153790" marB="153790">
                    <a:lnL w="24831" cap="flat" cmpd="sng" algn="ctr">
                      <a:solidFill>
                        <a:srgbClr val="000000"/>
                      </a:solidFill>
                      <a:prstDash val="solid"/>
                      <a:round/>
                      <a:headEnd type="none" w="med" len="med"/>
                      <a:tailEnd type="none" w="med" len="med"/>
                    </a:lnL>
                    <a:lnR w="24831" cap="flat" cmpd="sng" algn="ctr">
                      <a:solidFill>
                        <a:srgbClr val="000000"/>
                      </a:solidFill>
                      <a:prstDash val="solid"/>
                      <a:round/>
                      <a:headEnd type="none" w="med" len="med"/>
                      <a:tailEnd type="none" w="med" len="med"/>
                    </a:lnR>
                    <a:lnT w="24831" cap="flat" cmpd="sng" algn="ctr">
                      <a:solidFill>
                        <a:srgbClr val="000000"/>
                      </a:solidFill>
                      <a:prstDash val="solid"/>
                      <a:round/>
                      <a:headEnd type="none" w="med" len="med"/>
                      <a:tailEnd type="none" w="med" len="med"/>
                    </a:lnT>
                    <a:lnB w="24831" cap="flat" cmpd="sng" algn="ctr">
                      <a:solidFill>
                        <a:srgbClr val="000000"/>
                      </a:solidFill>
                      <a:prstDash val="solid"/>
                      <a:round/>
                      <a:headEnd type="none" w="med" len="med"/>
                      <a:tailEnd type="none" w="med" len="med"/>
                    </a:lnB>
                  </a:tcPr>
                </a:tc>
                <a:tc>
                  <a:txBody>
                    <a:bodyPr/>
                    <a:lstStyle/>
                    <a:p>
                      <a:pPr algn="ctr">
                        <a:lnSpc>
                          <a:spcPts val="2581"/>
                        </a:lnSpc>
                        <a:defRPr/>
                      </a:pPr>
                      <a:r>
                        <a:rPr lang="en-US" sz="2098" b="0">
                          <a:solidFill>
                            <a:srgbClr val="F27423"/>
                          </a:solidFill>
                          <a:latin typeface="Montserrat Extra-Bold"/>
                        </a:rPr>
                        <a:t>Kết quả mong đợi</a:t>
                      </a:r>
                      <a:endParaRPr lang="en-US" sz="1100" b="0"/>
                    </a:p>
                    <a:p>
                      <a:pPr algn="ctr">
                        <a:lnSpc>
                          <a:spcPts val="2581"/>
                        </a:lnSpc>
                      </a:pPr>
                      <a:r>
                        <a:rPr lang="en-US" sz="2098" b="0">
                          <a:solidFill>
                            <a:srgbClr val="F27423"/>
                          </a:solidFill>
                          <a:latin typeface="Montserrat Extra-Bold"/>
                        </a:rPr>
                        <a:t>  </a:t>
                      </a:r>
                    </a:p>
                  </a:txBody>
                  <a:tcPr marL="153790" marR="153790" marT="153790" marB="153790">
                    <a:lnL w="24831" cap="flat" cmpd="sng" algn="ctr">
                      <a:solidFill>
                        <a:srgbClr val="000000"/>
                      </a:solidFill>
                      <a:prstDash val="solid"/>
                      <a:round/>
                      <a:headEnd type="none" w="med" len="med"/>
                      <a:tailEnd type="none" w="med" len="med"/>
                    </a:lnL>
                    <a:lnR w="24831" cap="flat" cmpd="sng" algn="ctr">
                      <a:solidFill>
                        <a:srgbClr val="000000"/>
                      </a:solidFill>
                      <a:prstDash val="solid"/>
                      <a:round/>
                      <a:headEnd type="none" w="med" len="med"/>
                      <a:tailEnd type="none" w="med" len="med"/>
                    </a:lnR>
                    <a:lnT w="24831" cap="flat" cmpd="sng" algn="ctr">
                      <a:solidFill>
                        <a:srgbClr val="000000"/>
                      </a:solidFill>
                      <a:prstDash val="solid"/>
                      <a:round/>
                      <a:headEnd type="none" w="med" len="med"/>
                      <a:tailEnd type="none" w="med" len="med"/>
                    </a:lnT>
                    <a:lnB w="2483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18003">
                <a:tc gridSpan="4">
                  <a:txBody>
                    <a:bodyPr/>
                    <a:lstStyle/>
                    <a:p>
                      <a:pPr algn="just">
                        <a:lnSpc>
                          <a:spcPts val="2581"/>
                        </a:lnSpc>
                        <a:defRPr/>
                      </a:pPr>
                      <a:r>
                        <a:rPr lang="en-US" sz="2098" b="0">
                          <a:solidFill>
                            <a:srgbClr val="000000"/>
                          </a:solidFill>
                          <a:latin typeface="Montserrat Extra-Bold"/>
                        </a:rPr>
                        <a:t>TraCuu ( TraCuu_TC )</a:t>
                      </a:r>
                      <a:endParaRPr lang="en-US" sz="1100" b="0"/>
                    </a:p>
                  </a:txBody>
                  <a:tcPr marL="153790" marR="153790" marT="153790" marB="153790">
                    <a:lnL w="24831" cap="flat" cmpd="sng" algn="ctr">
                      <a:solidFill>
                        <a:srgbClr val="000000"/>
                      </a:solidFill>
                      <a:prstDash val="solid"/>
                      <a:round/>
                      <a:headEnd type="none" w="med" len="med"/>
                      <a:tailEnd type="none" w="med" len="med"/>
                    </a:lnL>
                    <a:lnR w="24831" cap="flat" cmpd="sng" algn="ctr">
                      <a:solidFill>
                        <a:srgbClr val="000000"/>
                      </a:solidFill>
                      <a:prstDash val="solid"/>
                      <a:round/>
                      <a:headEnd type="none" w="med" len="med"/>
                      <a:tailEnd type="none" w="med" len="med"/>
                    </a:lnR>
                    <a:lnT w="24831" cap="flat" cmpd="sng" algn="ctr">
                      <a:solidFill>
                        <a:srgbClr val="000000"/>
                      </a:solidFill>
                      <a:prstDash val="solid"/>
                      <a:round/>
                      <a:headEnd type="none" w="med" len="med"/>
                      <a:tailEnd type="none" w="med" len="med"/>
                    </a:lnT>
                    <a:lnB w="24831" cap="flat" cmpd="sng" algn="ctr">
                      <a:solidFill>
                        <a:srgbClr val="000000"/>
                      </a:solidFill>
                      <a:prstDash val="solid"/>
                      <a:round/>
                      <a:headEnd type="none" w="med" len="med"/>
                      <a:tailEnd type="none" w="med" len="med"/>
                    </a:lnB>
                  </a:tcPr>
                </a:tc>
                <a:tc hMerge="1">
                  <a:txBody>
                    <a:bodyPr/>
                    <a:lstStyle/>
                    <a:p>
                      <a:pPr algn="just">
                        <a:lnSpc>
                          <a:spcPts val="2581"/>
                        </a:lnSpc>
                        <a:defRPr/>
                      </a:pPr>
                      <a:r>
                        <a:rPr lang="en-US" sz="2098">
                          <a:solidFill>
                            <a:srgbClr val="000000"/>
                          </a:solidFill>
                          <a:latin typeface="Montserrat Extra-Bold"/>
                        </a:rPr>
                        <a:t>TraCuu ( TraCuu_TC )</a:t>
                      </a:r>
                      <a:endParaRPr lang="en-US" sz="1100"/>
                    </a:p>
                  </a:txBody>
                  <a:tcPr marL="153790" marR="153790" marT="153790" marB="153790">
                    <a:lnL w="24831" cap="flat" cmpd="sng" algn="ctr">
                      <a:solidFill>
                        <a:srgbClr val="000000"/>
                      </a:solidFill>
                      <a:prstDash val="solid"/>
                      <a:round/>
                      <a:headEnd type="none" w="med" len="med"/>
                      <a:tailEnd type="none" w="med" len="med"/>
                    </a:lnL>
                    <a:lnR w="24831" cap="flat" cmpd="sng" algn="ctr">
                      <a:solidFill>
                        <a:srgbClr val="000000"/>
                      </a:solidFill>
                      <a:prstDash val="solid"/>
                      <a:round/>
                      <a:headEnd type="none" w="med" len="med"/>
                      <a:tailEnd type="none" w="med" len="med"/>
                    </a:lnR>
                    <a:lnT w="24831" cap="flat" cmpd="sng" algn="ctr">
                      <a:solidFill>
                        <a:srgbClr val="000000"/>
                      </a:solidFill>
                      <a:prstDash val="solid"/>
                      <a:round/>
                      <a:headEnd type="none" w="med" len="med"/>
                      <a:tailEnd type="none" w="med" len="med"/>
                    </a:lnT>
                    <a:lnB w="24831" cap="flat" cmpd="sng" algn="ctr">
                      <a:solidFill>
                        <a:srgbClr val="000000"/>
                      </a:solidFill>
                      <a:prstDash val="solid"/>
                      <a:round/>
                      <a:headEnd type="none" w="med" len="med"/>
                      <a:tailEnd type="none" w="med" len="med"/>
                    </a:lnB>
                  </a:tcPr>
                </a:tc>
                <a:tc hMerge="1">
                  <a:txBody>
                    <a:bodyPr/>
                    <a:lstStyle/>
                    <a:p>
                      <a:pPr algn="just">
                        <a:lnSpc>
                          <a:spcPts val="2581"/>
                        </a:lnSpc>
                        <a:defRPr/>
                      </a:pPr>
                      <a:r>
                        <a:rPr lang="en-US" sz="2098">
                          <a:solidFill>
                            <a:srgbClr val="000000"/>
                          </a:solidFill>
                          <a:latin typeface="Montserrat Extra-Bold"/>
                        </a:rPr>
                        <a:t>TraCuu ( TraCuu_TC )</a:t>
                      </a:r>
                      <a:endParaRPr lang="en-US" sz="1100"/>
                    </a:p>
                  </a:txBody>
                  <a:tcPr marL="153790" marR="153790" marT="153790" marB="153790">
                    <a:lnL w="24831" cap="flat" cmpd="sng" algn="ctr">
                      <a:solidFill>
                        <a:srgbClr val="000000"/>
                      </a:solidFill>
                      <a:prstDash val="solid"/>
                      <a:round/>
                      <a:headEnd type="none" w="med" len="med"/>
                      <a:tailEnd type="none" w="med" len="med"/>
                    </a:lnL>
                    <a:lnR w="24831" cap="flat" cmpd="sng" algn="ctr">
                      <a:solidFill>
                        <a:srgbClr val="000000"/>
                      </a:solidFill>
                      <a:prstDash val="solid"/>
                      <a:round/>
                      <a:headEnd type="none" w="med" len="med"/>
                      <a:tailEnd type="none" w="med" len="med"/>
                    </a:lnR>
                    <a:lnT w="24831" cap="flat" cmpd="sng" algn="ctr">
                      <a:solidFill>
                        <a:srgbClr val="000000"/>
                      </a:solidFill>
                      <a:prstDash val="solid"/>
                      <a:round/>
                      <a:headEnd type="none" w="med" len="med"/>
                      <a:tailEnd type="none" w="med" len="med"/>
                    </a:lnT>
                    <a:lnB w="24831" cap="flat" cmpd="sng" algn="ctr">
                      <a:solidFill>
                        <a:srgbClr val="000000"/>
                      </a:solidFill>
                      <a:prstDash val="solid"/>
                      <a:round/>
                      <a:headEnd type="none" w="med" len="med"/>
                      <a:tailEnd type="none" w="med" len="med"/>
                    </a:lnB>
                  </a:tcPr>
                </a:tc>
                <a:tc hMerge="1">
                  <a:txBody>
                    <a:bodyPr/>
                    <a:lstStyle/>
                    <a:p>
                      <a:pPr algn="just">
                        <a:lnSpc>
                          <a:spcPts val="2581"/>
                        </a:lnSpc>
                        <a:defRPr/>
                      </a:pPr>
                      <a:r>
                        <a:rPr lang="en-US" sz="2098">
                          <a:solidFill>
                            <a:srgbClr val="000000"/>
                          </a:solidFill>
                          <a:latin typeface="Montserrat Extra-Bold"/>
                        </a:rPr>
                        <a:t>TraCuu ( TraCuu_TC )</a:t>
                      </a:r>
                      <a:endParaRPr lang="en-US" sz="1100"/>
                    </a:p>
                  </a:txBody>
                  <a:tcPr marL="153790" marR="153790" marT="153790" marB="153790">
                    <a:lnL w="24831" cap="flat" cmpd="sng" algn="ctr">
                      <a:solidFill>
                        <a:srgbClr val="000000"/>
                      </a:solidFill>
                      <a:prstDash val="solid"/>
                      <a:round/>
                      <a:headEnd type="none" w="med" len="med"/>
                      <a:tailEnd type="none" w="med" len="med"/>
                    </a:lnL>
                    <a:lnR w="24831" cap="flat" cmpd="sng" algn="ctr">
                      <a:solidFill>
                        <a:srgbClr val="000000"/>
                      </a:solidFill>
                      <a:prstDash val="solid"/>
                      <a:round/>
                      <a:headEnd type="none" w="med" len="med"/>
                      <a:tailEnd type="none" w="med" len="med"/>
                    </a:lnR>
                    <a:lnT w="24831" cap="flat" cmpd="sng" algn="ctr">
                      <a:solidFill>
                        <a:srgbClr val="000000"/>
                      </a:solidFill>
                      <a:prstDash val="solid"/>
                      <a:round/>
                      <a:headEnd type="none" w="med" len="med"/>
                      <a:tailEnd type="none" w="med" len="med"/>
                    </a:lnT>
                    <a:lnB w="2483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19280">
                <a:tc>
                  <a:txBody>
                    <a:bodyPr/>
                    <a:lstStyle/>
                    <a:p>
                      <a:pPr algn="just">
                        <a:lnSpc>
                          <a:spcPts val="2581"/>
                        </a:lnSpc>
                        <a:defRPr/>
                      </a:pPr>
                      <a:r>
                        <a:rPr lang="en-US" sz="2098" b="0">
                          <a:solidFill>
                            <a:srgbClr val="000000"/>
                          </a:solidFill>
                          <a:latin typeface="Montserrat Extra-Bold"/>
                        </a:rPr>
                        <a:t>YK_01</a:t>
                      </a:r>
                      <a:endParaRPr lang="en-US" sz="1100" b="0"/>
                    </a:p>
                  </a:txBody>
                  <a:tcPr marL="153790" marR="153790" marT="153790" marB="153790">
                    <a:lnL w="24831" cap="flat" cmpd="sng" algn="ctr">
                      <a:solidFill>
                        <a:srgbClr val="000000"/>
                      </a:solidFill>
                      <a:prstDash val="solid"/>
                      <a:round/>
                      <a:headEnd type="none" w="med" len="med"/>
                      <a:tailEnd type="none" w="med" len="med"/>
                    </a:lnL>
                    <a:lnR w="24831" cap="flat" cmpd="sng" algn="ctr">
                      <a:solidFill>
                        <a:srgbClr val="000000"/>
                      </a:solidFill>
                      <a:prstDash val="solid"/>
                      <a:round/>
                      <a:headEnd type="none" w="med" len="med"/>
                      <a:tailEnd type="none" w="med" len="med"/>
                    </a:lnR>
                    <a:lnT w="24831" cap="flat" cmpd="sng" algn="ctr">
                      <a:solidFill>
                        <a:srgbClr val="000000"/>
                      </a:solidFill>
                      <a:prstDash val="solid"/>
                      <a:round/>
                      <a:headEnd type="none" w="med" len="med"/>
                      <a:tailEnd type="none" w="med" len="med"/>
                    </a:lnT>
                    <a:lnB w="24831" cap="flat" cmpd="sng" algn="ctr">
                      <a:solidFill>
                        <a:srgbClr val="000000"/>
                      </a:solidFill>
                      <a:prstDash val="solid"/>
                      <a:round/>
                      <a:headEnd type="none" w="med" len="med"/>
                      <a:tailEnd type="none" w="med" len="med"/>
                    </a:lnB>
                  </a:tcPr>
                </a:tc>
                <a:tc>
                  <a:txBody>
                    <a:bodyPr/>
                    <a:lstStyle/>
                    <a:p>
                      <a:pPr algn="just">
                        <a:lnSpc>
                          <a:spcPts val="2581"/>
                        </a:lnSpc>
                        <a:defRPr/>
                      </a:pPr>
                      <a:r>
                        <a:rPr lang="en-US" sz="2098" b="0">
                          <a:solidFill>
                            <a:srgbClr val="000000"/>
                          </a:solidFill>
                          <a:latin typeface="Montserrat Extra-Bold"/>
                        </a:rPr>
                        <a:t>Kiểm tra giá trị mặc định</a:t>
                      </a:r>
                      <a:endParaRPr lang="en-US" sz="1100" b="0"/>
                    </a:p>
                  </a:txBody>
                  <a:tcPr marL="153790" marR="153790" marT="153790" marB="153790">
                    <a:lnL w="24831" cap="flat" cmpd="sng" algn="ctr">
                      <a:solidFill>
                        <a:srgbClr val="000000"/>
                      </a:solidFill>
                      <a:prstDash val="solid"/>
                      <a:round/>
                      <a:headEnd type="none" w="med" len="med"/>
                      <a:tailEnd type="none" w="med" len="med"/>
                    </a:lnL>
                    <a:lnR w="24831" cap="flat" cmpd="sng" algn="ctr">
                      <a:solidFill>
                        <a:srgbClr val="000000"/>
                      </a:solidFill>
                      <a:prstDash val="solid"/>
                      <a:round/>
                      <a:headEnd type="none" w="med" len="med"/>
                      <a:tailEnd type="none" w="med" len="med"/>
                    </a:lnR>
                    <a:lnT w="24831" cap="flat" cmpd="sng" algn="ctr">
                      <a:solidFill>
                        <a:srgbClr val="000000"/>
                      </a:solidFill>
                      <a:prstDash val="solid"/>
                      <a:round/>
                      <a:headEnd type="none" w="med" len="med"/>
                      <a:tailEnd type="none" w="med" len="med"/>
                    </a:lnT>
                    <a:lnB w="24831" cap="flat" cmpd="sng" algn="ctr">
                      <a:solidFill>
                        <a:srgbClr val="000000"/>
                      </a:solidFill>
                      <a:prstDash val="solid"/>
                      <a:round/>
                      <a:headEnd type="none" w="med" len="med"/>
                      <a:tailEnd type="none" w="med" len="med"/>
                    </a:lnB>
                  </a:tcPr>
                </a:tc>
                <a:tc>
                  <a:txBody>
                    <a:bodyPr/>
                    <a:lstStyle/>
                    <a:p>
                      <a:pPr algn="just">
                        <a:lnSpc>
                          <a:spcPts val="2938"/>
                        </a:lnSpc>
                        <a:defRPr/>
                      </a:pPr>
                      <a:r>
                        <a:rPr lang="en-US" sz="2098" b="0">
                          <a:solidFill>
                            <a:srgbClr val="000000"/>
                          </a:solidFill>
                          <a:latin typeface="Montserrat Extra-Bold"/>
                        </a:rPr>
                        <a:t>1. Kiểm tra giá trị mặc định của trường</a:t>
                      </a:r>
                      <a:endParaRPr lang="en-US" sz="1100" b="0"/>
                    </a:p>
                  </a:txBody>
                  <a:tcPr marL="153790" marR="153790" marT="153790" marB="153790">
                    <a:lnL w="24831" cap="flat" cmpd="sng" algn="ctr">
                      <a:solidFill>
                        <a:srgbClr val="000000"/>
                      </a:solidFill>
                      <a:prstDash val="solid"/>
                      <a:round/>
                      <a:headEnd type="none" w="med" len="med"/>
                      <a:tailEnd type="none" w="med" len="med"/>
                    </a:lnL>
                    <a:lnR w="24831" cap="flat" cmpd="sng" algn="ctr">
                      <a:solidFill>
                        <a:srgbClr val="000000"/>
                      </a:solidFill>
                      <a:prstDash val="solid"/>
                      <a:round/>
                      <a:headEnd type="none" w="med" len="med"/>
                      <a:tailEnd type="none" w="med" len="med"/>
                    </a:lnR>
                    <a:lnT w="24831" cap="flat" cmpd="sng" algn="ctr">
                      <a:solidFill>
                        <a:srgbClr val="000000"/>
                      </a:solidFill>
                      <a:prstDash val="solid"/>
                      <a:round/>
                      <a:headEnd type="none" w="med" len="med"/>
                      <a:tailEnd type="none" w="med" len="med"/>
                    </a:lnT>
                    <a:lnB w="24831" cap="flat" cmpd="sng" algn="ctr">
                      <a:solidFill>
                        <a:srgbClr val="000000"/>
                      </a:solidFill>
                      <a:prstDash val="solid"/>
                      <a:round/>
                      <a:headEnd type="none" w="med" len="med"/>
                      <a:tailEnd type="none" w="med" len="med"/>
                    </a:lnB>
                  </a:tcPr>
                </a:tc>
                <a:tc>
                  <a:txBody>
                    <a:bodyPr/>
                    <a:lstStyle/>
                    <a:p>
                      <a:pPr algn="just">
                        <a:lnSpc>
                          <a:spcPts val="2938"/>
                        </a:lnSpc>
                        <a:defRPr/>
                      </a:pPr>
                      <a:r>
                        <a:rPr lang="en-US" sz="2098" b="0">
                          <a:solidFill>
                            <a:srgbClr val="000000"/>
                          </a:solidFill>
                          <a:latin typeface="Montserrat Extra-Bold"/>
                        </a:rPr>
                        <a:t>1.Mặc định là trống</a:t>
                      </a:r>
                      <a:endParaRPr lang="en-US" sz="1100" b="0"/>
                    </a:p>
                  </a:txBody>
                  <a:tcPr marL="153790" marR="153790" marT="153790" marB="153790">
                    <a:lnL w="24831" cap="flat" cmpd="sng" algn="ctr">
                      <a:solidFill>
                        <a:srgbClr val="000000"/>
                      </a:solidFill>
                      <a:prstDash val="solid"/>
                      <a:round/>
                      <a:headEnd type="none" w="med" len="med"/>
                      <a:tailEnd type="none" w="med" len="med"/>
                    </a:lnL>
                    <a:lnR w="24831" cap="flat" cmpd="sng" algn="ctr">
                      <a:solidFill>
                        <a:srgbClr val="000000"/>
                      </a:solidFill>
                      <a:prstDash val="solid"/>
                      <a:round/>
                      <a:headEnd type="none" w="med" len="med"/>
                      <a:tailEnd type="none" w="med" len="med"/>
                    </a:lnR>
                    <a:lnT w="24831" cap="flat" cmpd="sng" algn="ctr">
                      <a:solidFill>
                        <a:srgbClr val="000000"/>
                      </a:solidFill>
                      <a:prstDash val="solid"/>
                      <a:round/>
                      <a:headEnd type="none" w="med" len="med"/>
                      <a:tailEnd type="none" w="med" len="med"/>
                    </a:lnT>
                    <a:lnB w="2483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12831">
                <a:tc>
                  <a:txBody>
                    <a:bodyPr/>
                    <a:lstStyle/>
                    <a:p>
                      <a:pPr algn="just">
                        <a:lnSpc>
                          <a:spcPts val="2581"/>
                        </a:lnSpc>
                        <a:defRPr/>
                      </a:pPr>
                      <a:r>
                        <a:rPr lang="en-US" sz="2098" b="0">
                          <a:solidFill>
                            <a:srgbClr val="000000"/>
                          </a:solidFill>
                          <a:latin typeface="Montserrat Extra-Bold"/>
                        </a:rPr>
                        <a:t>YK_02</a:t>
                      </a:r>
                      <a:endParaRPr lang="en-US" sz="1100" b="0"/>
                    </a:p>
                  </a:txBody>
                  <a:tcPr marL="153790" marR="153790" marT="153790" marB="153790">
                    <a:lnL w="24831" cap="flat" cmpd="sng" algn="ctr">
                      <a:solidFill>
                        <a:srgbClr val="000000"/>
                      </a:solidFill>
                      <a:prstDash val="solid"/>
                      <a:round/>
                      <a:headEnd type="none" w="med" len="med"/>
                      <a:tailEnd type="none" w="med" len="med"/>
                    </a:lnL>
                    <a:lnR w="24831" cap="flat" cmpd="sng" algn="ctr">
                      <a:solidFill>
                        <a:srgbClr val="000000"/>
                      </a:solidFill>
                      <a:prstDash val="solid"/>
                      <a:round/>
                      <a:headEnd type="none" w="med" len="med"/>
                      <a:tailEnd type="none" w="med" len="med"/>
                    </a:lnR>
                    <a:lnT w="24831" cap="flat" cmpd="sng" algn="ctr">
                      <a:solidFill>
                        <a:srgbClr val="000000"/>
                      </a:solidFill>
                      <a:prstDash val="solid"/>
                      <a:round/>
                      <a:headEnd type="none" w="med" len="med"/>
                      <a:tailEnd type="none" w="med" len="med"/>
                    </a:lnT>
                    <a:lnB w="24831" cap="flat" cmpd="sng" algn="ctr">
                      <a:solidFill>
                        <a:srgbClr val="000000"/>
                      </a:solidFill>
                      <a:prstDash val="solid"/>
                      <a:round/>
                      <a:headEnd type="none" w="med" len="med"/>
                      <a:tailEnd type="none" w="med" len="med"/>
                    </a:lnB>
                  </a:tcPr>
                </a:tc>
                <a:tc>
                  <a:txBody>
                    <a:bodyPr/>
                    <a:lstStyle/>
                    <a:p>
                      <a:pPr algn="just">
                        <a:lnSpc>
                          <a:spcPts val="2581"/>
                        </a:lnSpc>
                        <a:defRPr/>
                      </a:pPr>
                      <a:r>
                        <a:rPr lang="en-US" sz="2098" b="0">
                          <a:solidFill>
                            <a:srgbClr val="000000"/>
                          </a:solidFill>
                          <a:latin typeface="Montserrat Extra-Bold"/>
                        </a:rPr>
                        <a:t>Kiểm tra là trường bắt buộc</a:t>
                      </a:r>
                      <a:endParaRPr lang="en-US" sz="1100" b="0"/>
                    </a:p>
                  </a:txBody>
                  <a:tcPr marL="153790" marR="153790" marT="153790" marB="153790">
                    <a:lnL w="24831" cap="flat" cmpd="sng" algn="ctr">
                      <a:solidFill>
                        <a:srgbClr val="000000"/>
                      </a:solidFill>
                      <a:prstDash val="solid"/>
                      <a:round/>
                      <a:headEnd type="none" w="med" len="med"/>
                      <a:tailEnd type="none" w="med" len="med"/>
                    </a:lnL>
                    <a:lnR w="24831" cap="flat" cmpd="sng" algn="ctr">
                      <a:solidFill>
                        <a:srgbClr val="000000"/>
                      </a:solidFill>
                      <a:prstDash val="solid"/>
                      <a:round/>
                      <a:headEnd type="none" w="med" len="med"/>
                      <a:tailEnd type="none" w="med" len="med"/>
                    </a:lnR>
                    <a:lnT w="24831" cap="flat" cmpd="sng" algn="ctr">
                      <a:solidFill>
                        <a:srgbClr val="000000"/>
                      </a:solidFill>
                      <a:prstDash val="solid"/>
                      <a:round/>
                      <a:headEnd type="none" w="med" len="med"/>
                      <a:tailEnd type="none" w="med" len="med"/>
                    </a:lnT>
                    <a:lnB w="24831" cap="flat" cmpd="sng" algn="ctr">
                      <a:solidFill>
                        <a:srgbClr val="000000"/>
                      </a:solidFill>
                      <a:prstDash val="solid"/>
                      <a:round/>
                      <a:headEnd type="none" w="med" len="med"/>
                      <a:tailEnd type="none" w="med" len="med"/>
                    </a:lnB>
                  </a:tcPr>
                </a:tc>
                <a:tc>
                  <a:txBody>
                    <a:bodyPr/>
                    <a:lstStyle/>
                    <a:p>
                      <a:pPr algn="just">
                        <a:lnSpc>
                          <a:spcPts val="2938"/>
                        </a:lnSpc>
                        <a:defRPr/>
                      </a:pPr>
                      <a:r>
                        <a:rPr lang="en-US" sz="2098" b="0">
                          <a:solidFill>
                            <a:srgbClr val="000000"/>
                          </a:solidFill>
                          <a:latin typeface="Montserrat Extra-Bold"/>
                        </a:rPr>
                        <a:t>1. Không nhập hoặc nhập toàn các kí tự trắng (space).</a:t>
                      </a:r>
                      <a:endParaRPr lang="en-US" sz="1100" b="0"/>
                    </a:p>
                    <a:p>
                      <a:pPr algn="just">
                        <a:lnSpc>
                          <a:spcPts val="2938"/>
                        </a:lnSpc>
                      </a:pPr>
                      <a:r>
                        <a:rPr lang="en-US" sz="2098" b="0">
                          <a:solidFill>
                            <a:srgbClr val="000000"/>
                          </a:solidFill>
                          <a:latin typeface="Montserrat Extra-Bold"/>
                        </a:rPr>
                        <a:t> 2. Nhấn Tìm kiếm</a:t>
                      </a:r>
                    </a:p>
                  </a:txBody>
                  <a:tcPr marL="153790" marR="153790" marT="153790" marB="153790">
                    <a:lnL w="24831" cap="flat" cmpd="sng" algn="ctr">
                      <a:solidFill>
                        <a:srgbClr val="000000"/>
                      </a:solidFill>
                      <a:prstDash val="solid"/>
                      <a:round/>
                      <a:headEnd type="none" w="med" len="med"/>
                      <a:tailEnd type="none" w="med" len="med"/>
                    </a:lnL>
                    <a:lnR w="24831" cap="flat" cmpd="sng" algn="ctr">
                      <a:solidFill>
                        <a:srgbClr val="000000"/>
                      </a:solidFill>
                      <a:prstDash val="solid"/>
                      <a:round/>
                      <a:headEnd type="none" w="med" len="med"/>
                      <a:tailEnd type="none" w="med" len="med"/>
                    </a:lnR>
                    <a:lnT w="24831" cap="flat" cmpd="sng" algn="ctr">
                      <a:solidFill>
                        <a:srgbClr val="000000"/>
                      </a:solidFill>
                      <a:prstDash val="solid"/>
                      <a:round/>
                      <a:headEnd type="none" w="med" len="med"/>
                      <a:tailEnd type="none" w="med" len="med"/>
                    </a:lnT>
                    <a:lnB w="24831" cap="flat" cmpd="sng" algn="ctr">
                      <a:solidFill>
                        <a:srgbClr val="000000"/>
                      </a:solidFill>
                      <a:prstDash val="solid"/>
                      <a:round/>
                      <a:headEnd type="none" w="med" len="med"/>
                      <a:tailEnd type="none" w="med" len="med"/>
                    </a:lnB>
                  </a:tcPr>
                </a:tc>
                <a:tc>
                  <a:txBody>
                    <a:bodyPr/>
                    <a:lstStyle/>
                    <a:p>
                      <a:pPr algn="just">
                        <a:lnSpc>
                          <a:spcPts val="2938"/>
                        </a:lnSpc>
                        <a:defRPr/>
                      </a:pPr>
                      <a:r>
                        <a:rPr lang="en-US" sz="2098" b="0">
                          <a:solidFill>
                            <a:srgbClr val="000000"/>
                          </a:solidFill>
                          <a:latin typeface="Montserrat Extra-Bold"/>
                        </a:rPr>
                        <a:t>1.Thực hiện tìm kiếm theo điều kiện đã nhập, không bắt buộc nhập</a:t>
                      </a:r>
                      <a:endParaRPr lang="en-US" sz="1100" b="0"/>
                    </a:p>
                  </a:txBody>
                  <a:tcPr marL="153790" marR="153790" marT="153790" marB="153790">
                    <a:lnL w="24831" cap="flat" cmpd="sng" algn="ctr">
                      <a:solidFill>
                        <a:srgbClr val="000000"/>
                      </a:solidFill>
                      <a:prstDash val="solid"/>
                      <a:round/>
                      <a:headEnd type="none" w="med" len="med"/>
                      <a:tailEnd type="none" w="med" len="med"/>
                    </a:lnL>
                    <a:lnR w="24831" cap="flat" cmpd="sng" algn="ctr">
                      <a:solidFill>
                        <a:srgbClr val="000000"/>
                      </a:solidFill>
                      <a:prstDash val="solid"/>
                      <a:round/>
                      <a:headEnd type="none" w="med" len="med"/>
                      <a:tailEnd type="none" w="med" len="med"/>
                    </a:lnR>
                    <a:lnT w="24831" cap="flat" cmpd="sng" algn="ctr">
                      <a:solidFill>
                        <a:srgbClr val="000000"/>
                      </a:solidFill>
                      <a:prstDash val="solid"/>
                      <a:round/>
                      <a:headEnd type="none" w="med" len="med"/>
                      <a:tailEnd type="none" w="med" len="med"/>
                    </a:lnT>
                    <a:lnB w="2483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14108">
                <a:tc>
                  <a:txBody>
                    <a:bodyPr/>
                    <a:lstStyle/>
                    <a:p>
                      <a:pPr algn="just">
                        <a:lnSpc>
                          <a:spcPts val="2581"/>
                        </a:lnSpc>
                        <a:defRPr/>
                      </a:pPr>
                      <a:r>
                        <a:rPr lang="en-US" sz="2098" b="0">
                          <a:solidFill>
                            <a:srgbClr val="000000"/>
                          </a:solidFill>
                          <a:latin typeface="Montserrat Extra-Bold"/>
                        </a:rPr>
                        <a:t>YK_03</a:t>
                      </a:r>
                      <a:endParaRPr lang="en-US" sz="1100" b="0"/>
                    </a:p>
                  </a:txBody>
                  <a:tcPr marL="153790" marR="153790" marT="153790" marB="153790">
                    <a:lnL w="24831" cap="flat" cmpd="sng" algn="ctr">
                      <a:solidFill>
                        <a:srgbClr val="000000"/>
                      </a:solidFill>
                      <a:prstDash val="solid"/>
                      <a:round/>
                      <a:headEnd type="none" w="med" len="med"/>
                      <a:tailEnd type="none" w="med" len="med"/>
                    </a:lnL>
                    <a:lnR w="24831" cap="flat" cmpd="sng" algn="ctr">
                      <a:solidFill>
                        <a:srgbClr val="000000"/>
                      </a:solidFill>
                      <a:prstDash val="solid"/>
                      <a:round/>
                      <a:headEnd type="none" w="med" len="med"/>
                      <a:tailEnd type="none" w="med" len="med"/>
                    </a:lnR>
                    <a:lnT w="24831" cap="flat" cmpd="sng" algn="ctr">
                      <a:solidFill>
                        <a:srgbClr val="000000"/>
                      </a:solidFill>
                      <a:prstDash val="solid"/>
                      <a:round/>
                      <a:headEnd type="none" w="med" len="med"/>
                      <a:tailEnd type="none" w="med" len="med"/>
                    </a:lnT>
                    <a:lnB w="24831" cap="flat" cmpd="sng" algn="ctr">
                      <a:solidFill>
                        <a:srgbClr val="000000"/>
                      </a:solidFill>
                      <a:prstDash val="solid"/>
                      <a:round/>
                      <a:headEnd type="none" w="med" len="med"/>
                      <a:tailEnd type="none" w="med" len="med"/>
                    </a:lnB>
                  </a:tcPr>
                </a:tc>
                <a:tc>
                  <a:txBody>
                    <a:bodyPr/>
                    <a:lstStyle/>
                    <a:p>
                      <a:pPr algn="just">
                        <a:lnSpc>
                          <a:spcPts val="2581"/>
                        </a:lnSpc>
                        <a:defRPr/>
                      </a:pPr>
                      <a:r>
                        <a:rPr lang="en-US" sz="2098" b="0">
                          <a:solidFill>
                            <a:srgbClr val="000000"/>
                          </a:solidFill>
                          <a:latin typeface="Montserrat Extra-Bold"/>
                        </a:rPr>
                        <a:t>Kiểm tra maxlength 30 kí tự</a:t>
                      </a:r>
                      <a:endParaRPr lang="en-US" sz="1100" b="0"/>
                    </a:p>
                  </a:txBody>
                  <a:tcPr marL="153790" marR="153790" marT="153790" marB="153790">
                    <a:lnL w="24831" cap="flat" cmpd="sng" algn="ctr">
                      <a:solidFill>
                        <a:srgbClr val="000000"/>
                      </a:solidFill>
                      <a:prstDash val="solid"/>
                      <a:round/>
                      <a:headEnd type="none" w="med" len="med"/>
                      <a:tailEnd type="none" w="med" len="med"/>
                    </a:lnL>
                    <a:lnR w="24831" cap="flat" cmpd="sng" algn="ctr">
                      <a:solidFill>
                        <a:srgbClr val="000000"/>
                      </a:solidFill>
                      <a:prstDash val="solid"/>
                      <a:round/>
                      <a:headEnd type="none" w="med" len="med"/>
                      <a:tailEnd type="none" w="med" len="med"/>
                    </a:lnR>
                    <a:lnT w="24831" cap="flat" cmpd="sng" algn="ctr">
                      <a:solidFill>
                        <a:srgbClr val="000000"/>
                      </a:solidFill>
                      <a:prstDash val="solid"/>
                      <a:round/>
                      <a:headEnd type="none" w="med" len="med"/>
                      <a:tailEnd type="none" w="med" len="med"/>
                    </a:lnT>
                    <a:lnB w="24831" cap="flat" cmpd="sng" algn="ctr">
                      <a:solidFill>
                        <a:srgbClr val="000000"/>
                      </a:solidFill>
                      <a:prstDash val="solid"/>
                      <a:round/>
                      <a:headEnd type="none" w="med" len="med"/>
                      <a:tailEnd type="none" w="med" len="med"/>
                    </a:lnB>
                  </a:tcPr>
                </a:tc>
                <a:tc>
                  <a:txBody>
                    <a:bodyPr/>
                    <a:lstStyle/>
                    <a:p>
                      <a:pPr algn="just">
                        <a:lnSpc>
                          <a:spcPts val="2938"/>
                        </a:lnSpc>
                        <a:defRPr/>
                      </a:pPr>
                      <a:r>
                        <a:rPr lang="en-US" sz="2098" b="0">
                          <a:solidFill>
                            <a:srgbClr val="000000"/>
                          </a:solidFill>
                          <a:latin typeface="Montserrat Extra-Bold"/>
                        </a:rPr>
                        <a:t>1. Nhập dữ liệu &gt;= maxlength cho phép</a:t>
                      </a:r>
                      <a:endParaRPr lang="en-US" sz="1100" b="0"/>
                    </a:p>
                  </a:txBody>
                  <a:tcPr marL="153790" marR="153790" marT="153790" marB="153790">
                    <a:lnL w="24831" cap="flat" cmpd="sng" algn="ctr">
                      <a:solidFill>
                        <a:srgbClr val="000000"/>
                      </a:solidFill>
                      <a:prstDash val="solid"/>
                      <a:round/>
                      <a:headEnd type="none" w="med" len="med"/>
                      <a:tailEnd type="none" w="med" len="med"/>
                    </a:lnL>
                    <a:lnR w="24831" cap="flat" cmpd="sng" algn="ctr">
                      <a:solidFill>
                        <a:srgbClr val="000000"/>
                      </a:solidFill>
                      <a:prstDash val="solid"/>
                      <a:round/>
                      <a:headEnd type="none" w="med" len="med"/>
                      <a:tailEnd type="none" w="med" len="med"/>
                    </a:lnR>
                    <a:lnT w="24831" cap="flat" cmpd="sng" algn="ctr">
                      <a:solidFill>
                        <a:srgbClr val="000000"/>
                      </a:solidFill>
                      <a:prstDash val="solid"/>
                      <a:round/>
                      <a:headEnd type="none" w="med" len="med"/>
                      <a:tailEnd type="none" w="med" len="med"/>
                    </a:lnT>
                    <a:lnB w="24831" cap="flat" cmpd="sng" algn="ctr">
                      <a:solidFill>
                        <a:srgbClr val="000000"/>
                      </a:solidFill>
                      <a:prstDash val="solid"/>
                      <a:round/>
                      <a:headEnd type="none" w="med" len="med"/>
                      <a:tailEnd type="none" w="med" len="med"/>
                    </a:lnB>
                  </a:tcPr>
                </a:tc>
                <a:tc>
                  <a:txBody>
                    <a:bodyPr/>
                    <a:lstStyle/>
                    <a:p>
                      <a:pPr algn="just">
                        <a:lnSpc>
                          <a:spcPts val="2938"/>
                        </a:lnSpc>
                        <a:defRPr/>
                      </a:pPr>
                      <a:r>
                        <a:rPr lang="en-US" sz="2098" b="0">
                          <a:solidFill>
                            <a:srgbClr val="000000"/>
                          </a:solidFill>
                          <a:latin typeface="Montserrat Extra-Bold"/>
                        </a:rPr>
                        <a:t>1. Thực hiện thành công, không chặn maxlength trên màn hình tìm kiếm</a:t>
                      </a:r>
                      <a:endParaRPr lang="en-US" sz="1100" b="0"/>
                    </a:p>
                  </a:txBody>
                  <a:tcPr marL="153790" marR="153790" marT="153790" marB="153790">
                    <a:lnL w="24831" cap="flat" cmpd="sng" algn="ctr">
                      <a:solidFill>
                        <a:srgbClr val="000000"/>
                      </a:solidFill>
                      <a:prstDash val="solid"/>
                      <a:round/>
                      <a:headEnd type="none" w="med" len="med"/>
                      <a:tailEnd type="none" w="med" len="med"/>
                    </a:lnL>
                    <a:lnR w="24831" cap="flat" cmpd="sng" algn="ctr">
                      <a:solidFill>
                        <a:srgbClr val="000000"/>
                      </a:solidFill>
                      <a:prstDash val="solid"/>
                      <a:round/>
                      <a:headEnd type="none" w="med" len="med"/>
                      <a:tailEnd type="none" w="med" len="med"/>
                    </a:lnR>
                    <a:lnT w="24831" cap="flat" cmpd="sng" algn="ctr">
                      <a:solidFill>
                        <a:srgbClr val="000000"/>
                      </a:solidFill>
                      <a:prstDash val="solid"/>
                      <a:round/>
                      <a:headEnd type="none" w="med" len="med"/>
                      <a:tailEnd type="none" w="med" len="med"/>
                    </a:lnT>
                    <a:lnB w="2483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TextBox 7"/>
          <p:cNvSpPr txBox="1"/>
          <p:nvPr/>
        </p:nvSpPr>
        <p:spPr>
          <a:xfrm>
            <a:off x="3286650" y="1230545"/>
            <a:ext cx="9184722" cy="423193"/>
          </a:xfrm>
          <a:prstGeom prst="rect">
            <a:avLst/>
          </a:prstGeom>
        </p:spPr>
        <p:txBody>
          <a:bodyPr wrap="square" lIns="0" tIns="0" rIns="0" bIns="0" rtlCol="0" anchor="t">
            <a:spAutoFit/>
          </a:bodyPr>
          <a:lstStyle/>
          <a:p>
            <a:pPr marL="0" lvl="0" indent="0" algn="ctr">
              <a:lnSpc>
                <a:spcPts val="3270"/>
              </a:lnSpc>
            </a:pPr>
            <a:r>
              <a:rPr lang="en-US" sz="4000" spc="98">
                <a:solidFill>
                  <a:srgbClr val="F27423"/>
                </a:solidFill>
                <a:latin typeface="Montserrat Extra-Bold"/>
              </a:rPr>
              <a:t>Xây dựng kịch bản kiểm thử</a:t>
            </a:r>
          </a:p>
        </p:txBody>
      </p:sp>
    </p:spTree>
  </p:cSld>
  <p:clrMapOvr>
    <a:masterClrMapping/>
  </p:clrMapOvr>
  <p:transition>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sp>
        <p:nvSpPr>
          <p:cNvPr id="6" name="Freeform 6"/>
          <p:cNvSpPr/>
          <p:nvPr/>
        </p:nvSpPr>
        <p:spPr>
          <a:xfrm>
            <a:off x="10518319" y="2263263"/>
            <a:ext cx="6740981" cy="5760475"/>
          </a:xfrm>
          <a:custGeom>
            <a:avLst/>
            <a:gdLst/>
            <a:ahLst/>
            <a:cxnLst/>
            <a:rect l="l" t="t" r="r" b="b"/>
            <a:pathLst>
              <a:path w="6740981" h="5760475">
                <a:moveTo>
                  <a:pt x="0" y="0"/>
                </a:moveTo>
                <a:lnTo>
                  <a:pt x="6740981" y="0"/>
                </a:lnTo>
                <a:lnTo>
                  <a:pt x="6740981" y="5760474"/>
                </a:lnTo>
                <a:lnTo>
                  <a:pt x="0" y="576047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rot="-5400000">
            <a:off x="10225395" y="6989293"/>
            <a:ext cx="8639149" cy="8948271"/>
          </a:xfrm>
          <a:custGeom>
            <a:avLst/>
            <a:gdLst/>
            <a:ahLst/>
            <a:cxnLst/>
            <a:rect l="l" t="t" r="r" b="b"/>
            <a:pathLst>
              <a:path w="8639149" h="8948271">
                <a:moveTo>
                  <a:pt x="0" y="0"/>
                </a:moveTo>
                <a:lnTo>
                  <a:pt x="8639149" y="0"/>
                </a:lnTo>
                <a:lnTo>
                  <a:pt x="8639149" y="8948270"/>
                </a:lnTo>
                <a:lnTo>
                  <a:pt x="0" y="8948270"/>
                </a:lnTo>
                <a:lnTo>
                  <a:pt x="0" y="0"/>
                </a:lnTo>
                <a:close/>
              </a:path>
            </a:pathLst>
          </a:custGeom>
          <a:blipFill>
            <a:blip r:embed="rId7">
              <a:alphaModFix amt="25000"/>
              <a:extLst>
                <a:ext uri="{96DAC541-7B7A-43D3-8B79-37D633B846F1}">
                  <asvg:svgBlip xmlns:asvg="http://schemas.microsoft.com/office/drawing/2016/SVG/main" xmlns="" r:embed="rId8"/>
                </a:ext>
              </a:extLst>
            </a:blip>
            <a:stretch>
              <a:fillRect/>
            </a:stretch>
          </a:blipFill>
        </p:spPr>
      </p:sp>
      <p:sp>
        <p:nvSpPr>
          <p:cNvPr id="8" name="AutoShape 8"/>
          <p:cNvSpPr/>
          <p:nvPr/>
        </p:nvSpPr>
        <p:spPr>
          <a:xfrm>
            <a:off x="1028700" y="6459311"/>
            <a:ext cx="1678087" cy="0"/>
          </a:xfrm>
          <a:prstGeom prst="line">
            <a:avLst/>
          </a:prstGeom>
          <a:ln w="114300" cap="flat">
            <a:solidFill>
              <a:srgbClr val="F27423"/>
            </a:solidFill>
            <a:prstDash val="solid"/>
            <a:headEnd type="none" w="sm" len="sm"/>
            <a:tailEnd type="none" w="sm" len="sm"/>
          </a:ln>
        </p:spPr>
      </p:sp>
      <p:sp>
        <p:nvSpPr>
          <p:cNvPr id="9" name="TextBox 9"/>
          <p:cNvSpPr txBox="1"/>
          <p:nvPr/>
        </p:nvSpPr>
        <p:spPr>
          <a:xfrm>
            <a:off x="1028700" y="4129041"/>
            <a:ext cx="8498858" cy="2273120"/>
          </a:xfrm>
          <a:prstGeom prst="rect">
            <a:avLst/>
          </a:prstGeom>
        </p:spPr>
        <p:txBody>
          <a:bodyPr lIns="0" tIns="0" rIns="0" bIns="0" rtlCol="0" anchor="t">
            <a:spAutoFit/>
          </a:bodyPr>
          <a:lstStyle/>
          <a:p>
            <a:pPr>
              <a:lnSpc>
                <a:spcPts val="9100"/>
              </a:lnSpc>
            </a:pPr>
            <a:r>
              <a:rPr lang="en-US" sz="6500" spc="195">
                <a:solidFill>
                  <a:srgbClr val="F27423"/>
                </a:solidFill>
                <a:latin typeface="Montserrat Extra-Bold Bold"/>
              </a:rPr>
              <a:t>THỰC THI </a:t>
            </a:r>
          </a:p>
          <a:p>
            <a:pPr marL="0" lvl="0" indent="0">
              <a:lnSpc>
                <a:spcPts val="9100"/>
              </a:lnSpc>
            </a:pPr>
            <a:r>
              <a:rPr lang="en-US" sz="6500" spc="195">
                <a:solidFill>
                  <a:srgbClr val="F27423"/>
                </a:solidFill>
                <a:latin typeface="Montserrat Extra-Bold Bold"/>
              </a:rPr>
              <a:t>TEST CASE</a:t>
            </a:r>
          </a:p>
        </p:txBody>
      </p:sp>
    </p:spTree>
  </p:cSld>
  <p:clrMapOvr>
    <a:masterClrMapping/>
  </p:clrMapOvr>
  <p:transition>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3"/>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4"/>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5"/>
            <a:stretch>
              <a:fillRect/>
            </a:stretch>
          </a:blipFill>
        </p:spPr>
      </p:sp>
      <p:sp>
        <p:nvSpPr>
          <p:cNvPr id="5" name="Freeform 5"/>
          <p:cNvSpPr/>
          <p:nvPr/>
        </p:nvSpPr>
        <p:spPr>
          <a:xfrm>
            <a:off x="9829800" y="1028700"/>
            <a:ext cx="8032215" cy="8563644"/>
          </a:xfrm>
          <a:custGeom>
            <a:avLst/>
            <a:gdLst/>
            <a:ahLst/>
            <a:cxnLst/>
            <a:rect l="l" t="t" r="r" b="b"/>
            <a:pathLst>
              <a:path w="8032215" h="8607152">
                <a:moveTo>
                  <a:pt x="0" y="0"/>
                </a:moveTo>
                <a:lnTo>
                  <a:pt x="8032214" y="0"/>
                </a:lnTo>
                <a:lnTo>
                  <a:pt x="8032214" y="8607152"/>
                </a:lnTo>
                <a:lnTo>
                  <a:pt x="0" y="8607152"/>
                </a:lnTo>
                <a:lnTo>
                  <a:pt x="0" y="0"/>
                </a:lnTo>
                <a:close/>
              </a:path>
            </a:pathLst>
          </a:custGeom>
          <a:blipFill>
            <a:blip r:embed="rId6"/>
            <a:stretch>
              <a:fillRect/>
            </a:stretch>
          </a:blipFill>
        </p:spPr>
      </p:sp>
      <p:sp>
        <p:nvSpPr>
          <p:cNvPr id="6" name="TextBox 6"/>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sp>
        <p:nvSpPr>
          <p:cNvPr id="7" name="TextBox 7"/>
          <p:cNvSpPr txBox="1"/>
          <p:nvPr/>
        </p:nvSpPr>
        <p:spPr>
          <a:xfrm>
            <a:off x="3873187" y="378783"/>
            <a:ext cx="4874773" cy="473010"/>
          </a:xfrm>
          <a:prstGeom prst="rect">
            <a:avLst/>
          </a:prstGeom>
        </p:spPr>
        <p:txBody>
          <a:bodyPr lIns="0" tIns="0" rIns="0" bIns="0" rtlCol="0" anchor="t">
            <a:spAutoFit/>
          </a:bodyPr>
          <a:lstStyle/>
          <a:p>
            <a:pPr marL="0" lvl="0" indent="0" algn="ctr">
              <a:lnSpc>
                <a:spcPts val="3622"/>
              </a:lnSpc>
            </a:pPr>
            <a:r>
              <a:rPr lang="en-US" sz="3622" spc="108">
                <a:solidFill>
                  <a:srgbClr val="F27423"/>
                </a:solidFill>
                <a:latin typeface="Montserrat Extra-Bold"/>
              </a:rPr>
              <a:t>Thực thi Test Case</a:t>
            </a:r>
          </a:p>
        </p:txBody>
      </p:sp>
      <p:sp>
        <p:nvSpPr>
          <p:cNvPr id="8" name="Rectangle 7"/>
          <p:cNvSpPr/>
          <p:nvPr/>
        </p:nvSpPr>
        <p:spPr>
          <a:xfrm>
            <a:off x="264364" y="1972555"/>
            <a:ext cx="9144000" cy="7350730"/>
          </a:xfrm>
          <a:prstGeom prst="rect">
            <a:avLst/>
          </a:prstGeom>
        </p:spPr>
        <p:txBody>
          <a:bodyPr>
            <a:spAutoFit/>
          </a:bodyPr>
          <a:lstStyle/>
          <a:p>
            <a:pPr marL="285750" indent="-285750" algn="just">
              <a:lnSpc>
                <a:spcPct val="150000"/>
              </a:lnSpc>
              <a:spcAft>
                <a:spcPts val="800"/>
              </a:spcAft>
              <a:buFont typeface="Arial" panose="020B0604020202020204" pitchFamily="34" charset="0"/>
              <a:buChar char="•"/>
              <a:tabLst>
                <a:tab pos="2552700" algn="l"/>
              </a:tabLst>
            </a:pPr>
            <a:r>
              <a:rPr lang="en-US" b="1">
                <a:latin typeface="Roboto" panose="020B0604020202020204" charset="0"/>
                <a:ea typeface="Roboto" panose="020B0604020202020204" charset="0"/>
                <a:cs typeface="Times New Roman" panose="02020603050405020304" pitchFamily="18" charset="0"/>
              </a:rPr>
              <a:t>Bước 1 : Truy cập vào Selenium </a:t>
            </a:r>
            <a:endParaRPr lang="en-US" sz="1400" b="1">
              <a:latin typeface="Roboto" panose="020B0604020202020204" charset="0"/>
              <a:ea typeface="Roboto" panose="020B060402020202020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tabLst>
                <a:tab pos="2552700" algn="l"/>
              </a:tabLst>
            </a:pPr>
            <a:r>
              <a:rPr lang="en-US" b="1">
                <a:latin typeface="Roboto" panose="020B0604020202020204" charset="0"/>
                <a:ea typeface="Roboto" panose="020B0604020202020204" charset="0"/>
                <a:cs typeface="Times New Roman" panose="02020603050405020304" pitchFamily="18" charset="0"/>
              </a:rPr>
              <a:t>Điền link truy cập tới ( https://www.csgt.vn/vanbanphapluat/) </a:t>
            </a:r>
            <a:endParaRPr lang="en-US" sz="1400" b="1">
              <a:latin typeface="Roboto" panose="020B0604020202020204" charset="0"/>
              <a:ea typeface="Roboto" panose="020B060402020202020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tabLst>
                <a:tab pos="2552700" algn="l"/>
              </a:tabLst>
            </a:pPr>
            <a:r>
              <a:rPr lang="en-US" b="1">
                <a:latin typeface="Roboto" panose="020B0604020202020204" charset="0"/>
                <a:ea typeface="Roboto" panose="020B0604020202020204" charset="0"/>
                <a:cs typeface="Times New Roman" panose="02020603050405020304" pitchFamily="18" charset="0"/>
              </a:rPr>
              <a:t>Bước 2 : Click vào textboxTrichYeu =&gt; Nhập trích yếu văn bản</a:t>
            </a:r>
            <a:endParaRPr lang="en-US" sz="1400" b="1">
              <a:latin typeface="Roboto" panose="020B0604020202020204" charset="0"/>
              <a:ea typeface="Roboto" panose="020B060402020202020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tabLst>
                <a:tab pos="2552700" algn="l"/>
              </a:tabLst>
            </a:pPr>
            <a:r>
              <a:rPr lang="en-US" b="1">
                <a:latin typeface="Roboto" panose="020B0604020202020204" charset="0"/>
                <a:ea typeface="Roboto" panose="020B0604020202020204" charset="0"/>
                <a:cs typeface="Times New Roman" panose="02020603050405020304" pitchFamily="18" charset="0"/>
              </a:rPr>
              <a:t>Bước 3 : Click vào ComboboxLinhVucVanBan =&gt; Lựa chọn lĩnh vực văn bản ( Câu hỏi và trả lời về ATGT / VBQP về công tác ATGT / Biểu mẫu VB về xử lý vi phạm, TNGT / Biểu mẫu đăng kí xe / Văn bản Quản lý nhà nước ) </a:t>
            </a:r>
            <a:endParaRPr lang="en-US" sz="1400" b="1">
              <a:latin typeface="Roboto" panose="020B0604020202020204" charset="0"/>
              <a:ea typeface="Roboto" panose="020B060402020202020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tabLst>
                <a:tab pos="2552700" algn="l"/>
              </a:tabLst>
            </a:pPr>
            <a:r>
              <a:rPr lang="en-US" b="1">
                <a:latin typeface="Roboto" panose="020B0604020202020204" charset="0"/>
                <a:ea typeface="Roboto" panose="020B0604020202020204" charset="0"/>
                <a:cs typeface="Times New Roman" panose="02020603050405020304" pitchFamily="18" charset="0"/>
              </a:rPr>
              <a:t>Bước 4 : Click vào ComboboxLoaiVanBan =&gt; Lựa chọn loại văn bản ( Nghị định / Thông tư / Pháp lệnh / Thông tư liên tịch / Chỉ thị / Hiến Pháp … )</a:t>
            </a:r>
            <a:endParaRPr lang="en-US" sz="1400" b="1">
              <a:latin typeface="Roboto" panose="020B0604020202020204" charset="0"/>
              <a:ea typeface="Roboto" panose="020B060402020202020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tabLst>
                <a:tab pos="2552700" algn="l"/>
              </a:tabLst>
            </a:pPr>
            <a:r>
              <a:rPr lang="en-US" b="1">
                <a:latin typeface="Roboto" panose="020B0604020202020204" charset="0"/>
                <a:ea typeface="Roboto" panose="020B0604020202020204" charset="0"/>
                <a:cs typeface="Times New Roman" panose="02020603050405020304" pitchFamily="18" charset="0"/>
              </a:rPr>
              <a:t>Bước 5 : Click vào DateTimeNgayDang =&gt; Lựa chọn ngày đăng văn bản</a:t>
            </a:r>
            <a:endParaRPr lang="en-US" sz="1400" b="1">
              <a:latin typeface="Roboto" panose="020B0604020202020204" charset="0"/>
              <a:ea typeface="Roboto" panose="020B060402020202020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tabLst>
                <a:tab pos="2552700" algn="l"/>
              </a:tabLst>
            </a:pPr>
            <a:r>
              <a:rPr lang="en-US" b="1">
                <a:latin typeface="Roboto" panose="020B0604020202020204" charset="0"/>
                <a:ea typeface="Roboto" panose="020B0604020202020204" charset="0"/>
                <a:cs typeface="Times New Roman" panose="02020603050405020304" pitchFamily="18" charset="0"/>
              </a:rPr>
              <a:t>Bước 6 : Click vào </a:t>
            </a:r>
            <a:r>
              <a:rPr lang="en-US" sz="1600" b="1">
                <a:latin typeface="Roboto" panose="020B0604020202020204" charset="0"/>
                <a:ea typeface="Roboto" panose="020B0604020202020204" charset="0"/>
                <a:cs typeface="Times New Roman" panose="02020603050405020304" pitchFamily="18" charset="0"/>
              </a:rPr>
              <a:t>DatepickerDemNgay </a:t>
            </a:r>
            <a:r>
              <a:rPr lang="en-US" b="1">
                <a:latin typeface="Roboto" panose="020B0604020202020204" charset="0"/>
                <a:ea typeface="Roboto" panose="020B0604020202020204" charset="0"/>
                <a:cs typeface="Times New Roman" panose="02020603050405020304" pitchFamily="18" charset="0"/>
              </a:rPr>
              <a:t>=&gt; Lựa chọn ngày hết hạn văn bản</a:t>
            </a:r>
            <a:endParaRPr lang="en-US" sz="1400" b="1">
              <a:latin typeface="Roboto" panose="020B0604020202020204" charset="0"/>
              <a:ea typeface="Roboto" panose="020B060402020202020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tabLst>
                <a:tab pos="2552700" algn="l"/>
              </a:tabLst>
            </a:pPr>
            <a:r>
              <a:rPr lang="en-US" b="1">
                <a:latin typeface="Roboto" panose="020B0604020202020204" charset="0"/>
                <a:ea typeface="Roboto" panose="020B0604020202020204" charset="0"/>
                <a:cs typeface="Times New Roman" panose="02020603050405020304" pitchFamily="18" charset="0"/>
              </a:rPr>
              <a:t>Bước 7 : Click vào textboxSoHieu =&gt; Nhập số hiệu văn bản</a:t>
            </a:r>
            <a:endParaRPr lang="en-US" sz="1400" b="1">
              <a:latin typeface="Roboto" panose="020B0604020202020204" charset="0"/>
              <a:ea typeface="Roboto" panose="020B060402020202020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tabLst>
                <a:tab pos="2552700" algn="l"/>
              </a:tabLst>
            </a:pPr>
            <a:r>
              <a:rPr lang="en-US" b="1">
                <a:latin typeface="Roboto" panose="020B0604020202020204" charset="0"/>
                <a:ea typeface="Roboto" panose="020B0604020202020204" charset="0"/>
                <a:cs typeface="Times New Roman" panose="02020603050405020304" pitchFamily="18" charset="0"/>
              </a:rPr>
              <a:t>Bước 8 : Click vào ComboboxCoQuanBanHanh =&gt; Lựa chọn ( Văn bản nhà nước / Dự thảo văn bản / Văn bản Bộ Công An / Văn bản Bộ, ban ngành khách )</a:t>
            </a:r>
            <a:endParaRPr lang="en-US" sz="1400" b="1">
              <a:latin typeface="Roboto" panose="020B0604020202020204" charset="0"/>
              <a:ea typeface="Roboto" panose="020B060402020202020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tabLst>
                <a:tab pos="2552700" algn="l"/>
              </a:tabLst>
            </a:pPr>
            <a:r>
              <a:rPr lang="en-US" b="1">
                <a:latin typeface="Roboto" panose="020B0604020202020204" charset="0"/>
                <a:ea typeface="Roboto" panose="020B0604020202020204" charset="0"/>
                <a:cs typeface="Times New Roman" panose="02020603050405020304" pitchFamily="18" charset="0"/>
              </a:rPr>
              <a:t>Bước 9 : Click vào CheckBoxTinhTrang =&gt; Lựa chọn ( Còn hiệu lực / hết hiệu lực )</a:t>
            </a:r>
            <a:endParaRPr lang="en-US" sz="1400" b="1">
              <a:latin typeface="Roboto" panose="020B0604020202020204" charset="0"/>
              <a:ea typeface="Roboto" panose="020B060402020202020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tabLst>
                <a:tab pos="2552700" algn="l"/>
              </a:tabLst>
            </a:pPr>
            <a:r>
              <a:rPr lang="en-US" b="1">
                <a:latin typeface="Roboto" panose="020B0604020202020204" charset="0"/>
                <a:ea typeface="Roboto" panose="020B0604020202020204" charset="0"/>
                <a:cs typeface="Times New Roman" panose="02020603050405020304" pitchFamily="18" charset="0"/>
              </a:rPr>
              <a:t>Bước 8 : Click và ButtonTimKiem=&gt; Thông tin văn bản được hiển thị thành công</a:t>
            </a:r>
            <a:endParaRPr lang="en-US" sz="1400" b="1">
              <a:effectLst/>
              <a:latin typeface="Roboto" panose="020B0604020202020204" charset="0"/>
              <a:ea typeface="Roboto" panose="020B0604020202020204" charset="0"/>
              <a:cs typeface="Times New Roman" panose="02020603050405020304" pitchFamily="18" charset="0"/>
            </a:endParaRPr>
          </a:p>
        </p:txBody>
      </p:sp>
    </p:spTree>
  </p:cSld>
  <p:clrMapOvr>
    <a:masterClrMapping/>
  </p:clrMapOvr>
  <p:transition>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sp>
        <p:nvSpPr>
          <p:cNvPr id="6" name="Freeform 6"/>
          <p:cNvSpPr/>
          <p:nvPr/>
        </p:nvSpPr>
        <p:spPr>
          <a:xfrm>
            <a:off x="10518319" y="2263263"/>
            <a:ext cx="6740981" cy="5760475"/>
          </a:xfrm>
          <a:custGeom>
            <a:avLst/>
            <a:gdLst/>
            <a:ahLst/>
            <a:cxnLst/>
            <a:rect l="l" t="t" r="r" b="b"/>
            <a:pathLst>
              <a:path w="6740981" h="5760475">
                <a:moveTo>
                  <a:pt x="0" y="0"/>
                </a:moveTo>
                <a:lnTo>
                  <a:pt x="6740981" y="0"/>
                </a:lnTo>
                <a:lnTo>
                  <a:pt x="6740981" y="5760474"/>
                </a:lnTo>
                <a:lnTo>
                  <a:pt x="0" y="576047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rot="-5400000">
            <a:off x="10225395" y="6989293"/>
            <a:ext cx="8639149" cy="8948271"/>
          </a:xfrm>
          <a:custGeom>
            <a:avLst/>
            <a:gdLst/>
            <a:ahLst/>
            <a:cxnLst/>
            <a:rect l="l" t="t" r="r" b="b"/>
            <a:pathLst>
              <a:path w="8639149" h="8948271">
                <a:moveTo>
                  <a:pt x="0" y="0"/>
                </a:moveTo>
                <a:lnTo>
                  <a:pt x="8639149" y="0"/>
                </a:lnTo>
                <a:lnTo>
                  <a:pt x="8639149" y="8948270"/>
                </a:lnTo>
                <a:lnTo>
                  <a:pt x="0" y="8948270"/>
                </a:lnTo>
                <a:lnTo>
                  <a:pt x="0" y="0"/>
                </a:lnTo>
                <a:close/>
              </a:path>
            </a:pathLst>
          </a:custGeom>
          <a:blipFill>
            <a:blip r:embed="rId7">
              <a:alphaModFix amt="25000"/>
              <a:extLst>
                <a:ext uri="{96DAC541-7B7A-43D3-8B79-37D633B846F1}">
                  <asvg:svgBlip xmlns:asvg="http://schemas.microsoft.com/office/drawing/2016/SVG/main" xmlns="" r:embed="rId8"/>
                </a:ext>
              </a:extLst>
            </a:blip>
            <a:stretch>
              <a:fillRect/>
            </a:stretch>
          </a:blipFill>
        </p:spPr>
      </p:sp>
      <p:sp>
        <p:nvSpPr>
          <p:cNvPr id="8" name="AutoShape 8"/>
          <p:cNvSpPr/>
          <p:nvPr/>
        </p:nvSpPr>
        <p:spPr>
          <a:xfrm>
            <a:off x="1028700" y="6459311"/>
            <a:ext cx="1678087" cy="0"/>
          </a:xfrm>
          <a:prstGeom prst="line">
            <a:avLst/>
          </a:prstGeom>
          <a:ln w="114300" cap="flat">
            <a:solidFill>
              <a:srgbClr val="F27423"/>
            </a:solidFill>
            <a:prstDash val="solid"/>
            <a:headEnd type="none" w="sm" len="sm"/>
            <a:tailEnd type="none" w="sm" len="sm"/>
          </a:ln>
        </p:spPr>
      </p:sp>
      <p:sp>
        <p:nvSpPr>
          <p:cNvPr id="9" name="TextBox 9"/>
          <p:cNvSpPr txBox="1"/>
          <p:nvPr/>
        </p:nvSpPr>
        <p:spPr>
          <a:xfrm>
            <a:off x="1028700" y="4129041"/>
            <a:ext cx="8498858" cy="2273120"/>
          </a:xfrm>
          <a:prstGeom prst="rect">
            <a:avLst/>
          </a:prstGeom>
        </p:spPr>
        <p:txBody>
          <a:bodyPr lIns="0" tIns="0" rIns="0" bIns="0" rtlCol="0" anchor="t">
            <a:spAutoFit/>
          </a:bodyPr>
          <a:lstStyle/>
          <a:p>
            <a:pPr>
              <a:lnSpc>
                <a:spcPts val="9100"/>
              </a:lnSpc>
            </a:pPr>
            <a:r>
              <a:rPr lang="en-US" sz="6500" spc="195">
                <a:solidFill>
                  <a:srgbClr val="F27423"/>
                </a:solidFill>
                <a:latin typeface="Montserrat Extra-Bold Bold"/>
              </a:rPr>
              <a:t>BÁO CÁO </a:t>
            </a:r>
          </a:p>
          <a:p>
            <a:pPr marL="0" lvl="0" indent="0">
              <a:lnSpc>
                <a:spcPts val="9100"/>
              </a:lnSpc>
            </a:pPr>
            <a:r>
              <a:rPr lang="en-US" sz="6500" spc="195">
                <a:solidFill>
                  <a:srgbClr val="F27423"/>
                </a:solidFill>
                <a:latin typeface="Montserrat Extra-Bold Bold"/>
              </a:rPr>
              <a:t>KIỂM THỬ</a:t>
            </a:r>
          </a:p>
        </p:txBody>
      </p:sp>
    </p:spTree>
  </p:cSld>
  <p:clrMapOvr>
    <a:masterClrMapping/>
  </p:clrMapOvr>
  <p:transition>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sp>
        <p:nvSpPr>
          <p:cNvPr id="6" name="TextBox 6"/>
          <p:cNvSpPr txBox="1"/>
          <p:nvPr/>
        </p:nvSpPr>
        <p:spPr>
          <a:xfrm>
            <a:off x="2895600" y="1293378"/>
            <a:ext cx="6925838" cy="444161"/>
          </a:xfrm>
          <a:prstGeom prst="rect">
            <a:avLst/>
          </a:prstGeom>
        </p:spPr>
        <p:txBody>
          <a:bodyPr lIns="0" tIns="0" rIns="0" bIns="0" rtlCol="0" anchor="t">
            <a:spAutoFit/>
          </a:bodyPr>
          <a:lstStyle/>
          <a:p>
            <a:pPr marL="0" lvl="0" indent="0" algn="ctr">
              <a:lnSpc>
                <a:spcPts val="3326"/>
              </a:lnSpc>
            </a:pPr>
            <a:r>
              <a:rPr lang="en-US" sz="4000" spc="99">
                <a:solidFill>
                  <a:srgbClr val="F27223"/>
                </a:solidFill>
                <a:latin typeface="Montserrat Extra-Bold"/>
              </a:rPr>
              <a:t>Báo cáo kiểm thử</a:t>
            </a:r>
          </a:p>
        </p:txBody>
      </p:sp>
      <p:graphicFrame>
        <p:nvGraphicFramePr>
          <p:cNvPr id="7" name="Table 7"/>
          <p:cNvGraphicFramePr>
            <a:graphicFrameLocks noGrp="1"/>
          </p:cNvGraphicFramePr>
          <p:nvPr>
            <p:extLst>
              <p:ext uri="{D42A27DB-BD31-4B8C-83A1-F6EECF244321}">
                <p14:modId xmlns:p14="http://schemas.microsoft.com/office/powerpoint/2010/main" val="2028173865"/>
              </p:ext>
            </p:extLst>
          </p:nvPr>
        </p:nvGraphicFramePr>
        <p:xfrm>
          <a:off x="3873187" y="2002217"/>
          <a:ext cx="13805211" cy="6751372"/>
        </p:xfrm>
        <a:graphic>
          <a:graphicData uri="http://schemas.openxmlformats.org/drawingml/2006/table">
            <a:tbl>
              <a:tblPr/>
              <a:tblGrid>
                <a:gridCol w="1339451">
                  <a:extLst>
                    <a:ext uri="{9D8B030D-6E8A-4147-A177-3AD203B41FA5}">
                      <a16:colId xmlns:a16="http://schemas.microsoft.com/office/drawing/2014/main" val="20000"/>
                    </a:ext>
                  </a:extLst>
                </a:gridCol>
                <a:gridCol w="2210160">
                  <a:extLst>
                    <a:ext uri="{9D8B030D-6E8A-4147-A177-3AD203B41FA5}">
                      <a16:colId xmlns:a16="http://schemas.microsoft.com/office/drawing/2014/main" val="20001"/>
                    </a:ext>
                  </a:extLst>
                </a:gridCol>
                <a:gridCol w="3611182">
                  <a:extLst>
                    <a:ext uri="{9D8B030D-6E8A-4147-A177-3AD203B41FA5}">
                      <a16:colId xmlns:a16="http://schemas.microsoft.com/office/drawing/2014/main" val="20002"/>
                    </a:ext>
                  </a:extLst>
                </a:gridCol>
                <a:gridCol w="4167533">
                  <a:extLst>
                    <a:ext uri="{9D8B030D-6E8A-4147-A177-3AD203B41FA5}">
                      <a16:colId xmlns:a16="http://schemas.microsoft.com/office/drawing/2014/main" val="20003"/>
                    </a:ext>
                  </a:extLst>
                </a:gridCol>
                <a:gridCol w="1206321">
                  <a:extLst>
                    <a:ext uri="{9D8B030D-6E8A-4147-A177-3AD203B41FA5}">
                      <a16:colId xmlns:a16="http://schemas.microsoft.com/office/drawing/2014/main" val="20004"/>
                    </a:ext>
                  </a:extLst>
                </a:gridCol>
                <a:gridCol w="1270564">
                  <a:extLst>
                    <a:ext uri="{9D8B030D-6E8A-4147-A177-3AD203B41FA5}">
                      <a16:colId xmlns:a16="http://schemas.microsoft.com/office/drawing/2014/main" val="20005"/>
                    </a:ext>
                  </a:extLst>
                </a:gridCol>
              </a:tblGrid>
              <a:tr h="1451768">
                <a:tc>
                  <a:txBody>
                    <a:bodyPr/>
                    <a:lstStyle/>
                    <a:p>
                      <a:pPr algn="ctr">
                        <a:lnSpc>
                          <a:spcPts val="2626"/>
                        </a:lnSpc>
                        <a:defRPr/>
                      </a:pPr>
                      <a:r>
                        <a:rPr lang="en-US" sz="2135">
                          <a:solidFill>
                            <a:srgbClr val="2646A6"/>
                          </a:solidFill>
                          <a:latin typeface="Montserrat Extra-Bold Bold"/>
                        </a:rPr>
                        <a:t>Mã kiểm thử</a:t>
                      </a:r>
                      <a:endParaRPr lang="en-US" sz="1100"/>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tc>
                  <a:txBody>
                    <a:bodyPr/>
                    <a:lstStyle/>
                    <a:p>
                      <a:pPr algn="ctr">
                        <a:lnSpc>
                          <a:spcPts val="2626"/>
                        </a:lnSpc>
                        <a:defRPr/>
                      </a:pPr>
                      <a:r>
                        <a:rPr lang="en-US" sz="2135">
                          <a:solidFill>
                            <a:srgbClr val="2646A6"/>
                          </a:solidFill>
                          <a:latin typeface="Montserrat Extra-Bold"/>
                        </a:rPr>
                        <a:t>Mục đích kiểm thử      </a:t>
                      </a:r>
                      <a:endParaRPr lang="en-US" sz="1100"/>
                    </a:p>
                    <a:p>
                      <a:pPr algn="ctr">
                        <a:lnSpc>
                          <a:spcPts val="2626"/>
                        </a:lnSpc>
                      </a:pPr>
                      <a:r>
                        <a:rPr lang="en-US" sz="2135">
                          <a:solidFill>
                            <a:srgbClr val="2646A6"/>
                          </a:solidFill>
                          <a:latin typeface="Montserrat Extra-Bold"/>
                        </a:rPr>
                        <a:t>(Chức năng )</a:t>
                      </a:r>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tc>
                  <a:txBody>
                    <a:bodyPr/>
                    <a:lstStyle/>
                    <a:p>
                      <a:pPr algn="ctr">
                        <a:lnSpc>
                          <a:spcPts val="2626"/>
                        </a:lnSpc>
                        <a:defRPr/>
                      </a:pPr>
                      <a:r>
                        <a:rPr lang="en-US" sz="2135">
                          <a:solidFill>
                            <a:srgbClr val="2646A6"/>
                          </a:solidFill>
                          <a:latin typeface="Montserrat Extra-Bold"/>
                        </a:rPr>
                        <a:t>Các bước thực hiện</a:t>
                      </a:r>
                      <a:endParaRPr lang="en-US" sz="1100"/>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tc>
                  <a:txBody>
                    <a:bodyPr/>
                    <a:lstStyle/>
                    <a:p>
                      <a:pPr algn="ctr">
                        <a:lnSpc>
                          <a:spcPts val="2626"/>
                        </a:lnSpc>
                        <a:defRPr/>
                      </a:pPr>
                      <a:r>
                        <a:rPr lang="en-US" sz="2135">
                          <a:solidFill>
                            <a:srgbClr val="2646A6"/>
                          </a:solidFill>
                          <a:latin typeface="Montserrat Extra-Bold"/>
                        </a:rPr>
                        <a:t>Kết quả mong đợi</a:t>
                      </a:r>
                      <a:endParaRPr lang="en-US" sz="1100"/>
                    </a:p>
                    <a:p>
                      <a:pPr algn="ctr">
                        <a:lnSpc>
                          <a:spcPts val="2626"/>
                        </a:lnSpc>
                      </a:pPr>
                      <a:r>
                        <a:rPr lang="en-US" sz="2135">
                          <a:solidFill>
                            <a:srgbClr val="2646A6"/>
                          </a:solidFill>
                          <a:latin typeface="Montserrat Extra-Bold"/>
                        </a:rPr>
                        <a:t>  </a:t>
                      </a:r>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tc>
                  <a:txBody>
                    <a:bodyPr/>
                    <a:lstStyle/>
                    <a:p>
                      <a:pPr algn="ctr">
                        <a:lnSpc>
                          <a:spcPts val="2626"/>
                        </a:lnSpc>
                        <a:defRPr/>
                      </a:pPr>
                      <a:r>
                        <a:rPr lang="en-US" sz="2135">
                          <a:solidFill>
                            <a:srgbClr val="FF3131"/>
                          </a:solidFill>
                          <a:latin typeface="Montserrat Extra-Bold"/>
                        </a:rPr>
                        <a:t>Kết quả thực tế</a:t>
                      </a:r>
                      <a:endParaRPr lang="en-US" sz="1100"/>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tc>
                  <a:txBody>
                    <a:bodyPr/>
                    <a:lstStyle/>
                    <a:p>
                      <a:pPr algn="ctr">
                        <a:lnSpc>
                          <a:spcPts val="2626"/>
                        </a:lnSpc>
                        <a:defRPr/>
                      </a:pPr>
                      <a:r>
                        <a:rPr lang="en-US" sz="2135">
                          <a:solidFill>
                            <a:srgbClr val="FF3131"/>
                          </a:solidFill>
                          <a:latin typeface="Montserrat Extra-Bold"/>
                        </a:rPr>
                        <a:t>Kết luận</a:t>
                      </a:r>
                      <a:endParaRPr lang="en-US" sz="1100"/>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38778">
                <a:tc gridSpan="4">
                  <a:txBody>
                    <a:bodyPr/>
                    <a:lstStyle/>
                    <a:p>
                      <a:pPr algn="just">
                        <a:lnSpc>
                          <a:spcPts val="2626"/>
                        </a:lnSpc>
                        <a:defRPr/>
                      </a:pPr>
                      <a:r>
                        <a:rPr lang="en-US" sz="2135">
                          <a:solidFill>
                            <a:srgbClr val="000000"/>
                          </a:solidFill>
                          <a:latin typeface="Montserrat Extra-Bold"/>
                        </a:rPr>
                        <a:t>TraCuu ( TraCuu_TC )</a:t>
                      </a:r>
                      <a:endParaRPr lang="en-US" sz="1100"/>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tc hMerge="1">
                  <a:txBody>
                    <a:bodyPr/>
                    <a:lstStyle/>
                    <a:p>
                      <a:pPr algn="just">
                        <a:lnSpc>
                          <a:spcPts val="2626"/>
                        </a:lnSpc>
                        <a:defRPr/>
                      </a:pPr>
                      <a:r>
                        <a:rPr lang="en-US" sz="2135">
                          <a:solidFill>
                            <a:srgbClr val="000000"/>
                          </a:solidFill>
                          <a:latin typeface="Montserrat Extra-Bold"/>
                        </a:rPr>
                        <a:t>TraCuu ( TraCuu_TC )</a:t>
                      </a:r>
                      <a:endParaRPr lang="en-US" sz="1100"/>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tc hMerge="1">
                  <a:txBody>
                    <a:bodyPr/>
                    <a:lstStyle/>
                    <a:p>
                      <a:pPr algn="just">
                        <a:lnSpc>
                          <a:spcPts val="2626"/>
                        </a:lnSpc>
                        <a:defRPr/>
                      </a:pPr>
                      <a:r>
                        <a:rPr lang="en-US" sz="2135">
                          <a:solidFill>
                            <a:srgbClr val="000000"/>
                          </a:solidFill>
                          <a:latin typeface="Montserrat Extra-Bold"/>
                        </a:rPr>
                        <a:t>TraCuu ( TraCuu_TC )</a:t>
                      </a:r>
                      <a:endParaRPr lang="en-US" sz="1100"/>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tc hMerge="1">
                  <a:txBody>
                    <a:bodyPr/>
                    <a:lstStyle/>
                    <a:p>
                      <a:pPr algn="just">
                        <a:lnSpc>
                          <a:spcPts val="2626"/>
                        </a:lnSpc>
                        <a:defRPr/>
                      </a:pPr>
                      <a:r>
                        <a:rPr lang="en-US" sz="2135">
                          <a:solidFill>
                            <a:srgbClr val="000000"/>
                          </a:solidFill>
                          <a:latin typeface="Montserrat Extra-Bold"/>
                        </a:rPr>
                        <a:t>TraCuu ( TraCuu_TC )</a:t>
                      </a:r>
                      <a:endParaRPr lang="en-US" sz="1100"/>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tc>
                  <a:txBody>
                    <a:bodyPr/>
                    <a:lstStyle/>
                    <a:p>
                      <a:pPr algn="just">
                        <a:lnSpc>
                          <a:spcPts val="2626"/>
                        </a:lnSpc>
                        <a:defRPr/>
                      </a:pPr>
                      <a:endParaRPr lang="en-US" sz="1100"/>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tc>
                  <a:txBody>
                    <a:bodyPr/>
                    <a:lstStyle/>
                    <a:p>
                      <a:pPr algn="just">
                        <a:lnSpc>
                          <a:spcPts val="2626"/>
                        </a:lnSpc>
                        <a:defRPr/>
                      </a:pPr>
                      <a:endParaRPr lang="en-US" sz="1100"/>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48489">
                <a:tc>
                  <a:txBody>
                    <a:bodyPr/>
                    <a:lstStyle/>
                    <a:p>
                      <a:pPr algn="just">
                        <a:lnSpc>
                          <a:spcPts val="2626"/>
                        </a:lnSpc>
                        <a:defRPr/>
                      </a:pPr>
                      <a:r>
                        <a:rPr lang="en-US" sz="2135">
                          <a:solidFill>
                            <a:srgbClr val="000000"/>
                          </a:solidFill>
                          <a:latin typeface="Montserrat Extra-Bold"/>
                        </a:rPr>
                        <a:t>YK_01</a:t>
                      </a:r>
                      <a:endParaRPr lang="en-US" sz="1100"/>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tc>
                  <a:txBody>
                    <a:bodyPr/>
                    <a:lstStyle/>
                    <a:p>
                      <a:pPr algn="just">
                        <a:lnSpc>
                          <a:spcPts val="2626"/>
                        </a:lnSpc>
                        <a:defRPr/>
                      </a:pPr>
                      <a:r>
                        <a:rPr lang="en-US" sz="2135">
                          <a:solidFill>
                            <a:srgbClr val="000000"/>
                          </a:solidFill>
                          <a:latin typeface="Montserrat Extra-Bold"/>
                        </a:rPr>
                        <a:t>Kiểm tra giá trị mặc định</a:t>
                      </a:r>
                      <a:endParaRPr lang="en-US" sz="1100"/>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tc>
                  <a:txBody>
                    <a:bodyPr/>
                    <a:lstStyle/>
                    <a:p>
                      <a:pPr algn="just">
                        <a:lnSpc>
                          <a:spcPts val="2989"/>
                        </a:lnSpc>
                        <a:defRPr/>
                      </a:pPr>
                      <a:r>
                        <a:rPr lang="en-US" sz="2135">
                          <a:solidFill>
                            <a:srgbClr val="000000"/>
                          </a:solidFill>
                          <a:latin typeface="Montserrat Extra-Bold"/>
                        </a:rPr>
                        <a:t>1. Kiểm tra giá trị mặc định của trường</a:t>
                      </a:r>
                      <a:endParaRPr lang="en-US" sz="1100"/>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tc>
                  <a:txBody>
                    <a:bodyPr/>
                    <a:lstStyle/>
                    <a:p>
                      <a:pPr algn="just">
                        <a:lnSpc>
                          <a:spcPts val="2989"/>
                        </a:lnSpc>
                        <a:defRPr/>
                      </a:pPr>
                      <a:r>
                        <a:rPr lang="en-US" sz="2135">
                          <a:solidFill>
                            <a:srgbClr val="000000"/>
                          </a:solidFill>
                          <a:latin typeface="Montserrat Extra-Bold"/>
                        </a:rPr>
                        <a:t>1.Mặc định là trống</a:t>
                      </a:r>
                      <a:endParaRPr lang="en-US" sz="1100"/>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tc>
                  <a:txBody>
                    <a:bodyPr/>
                    <a:lstStyle/>
                    <a:p>
                      <a:pPr algn="just">
                        <a:lnSpc>
                          <a:spcPts val="2989"/>
                        </a:lnSpc>
                        <a:defRPr/>
                      </a:pPr>
                      <a:r>
                        <a:rPr lang="en-US" sz="2135">
                          <a:solidFill>
                            <a:srgbClr val="FF3131"/>
                          </a:solidFill>
                          <a:latin typeface="Montserrat Extra-Bold"/>
                        </a:rPr>
                        <a:t>Đạt</a:t>
                      </a:r>
                      <a:endParaRPr lang="en-US" sz="1100"/>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tc>
                  <a:txBody>
                    <a:bodyPr/>
                    <a:lstStyle/>
                    <a:p>
                      <a:pPr algn="just">
                        <a:lnSpc>
                          <a:spcPts val="2989"/>
                        </a:lnSpc>
                        <a:defRPr/>
                      </a:pPr>
                      <a:r>
                        <a:rPr lang="en-US" sz="2135">
                          <a:solidFill>
                            <a:srgbClr val="FF3131"/>
                          </a:solidFill>
                          <a:latin typeface="Montserrat Extra-Bold"/>
                        </a:rPr>
                        <a:t>Hoàn thành</a:t>
                      </a:r>
                      <a:endParaRPr lang="en-US" sz="1100"/>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67910">
                <a:tc>
                  <a:txBody>
                    <a:bodyPr/>
                    <a:lstStyle/>
                    <a:p>
                      <a:pPr algn="just">
                        <a:lnSpc>
                          <a:spcPts val="2626"/>
                        </a:lnSpc>
                        <a:defRPr/>
                      </a:pPr>
                      <a:r>
                        <a:rPr lang="en-US" sz="2135">
                          <a:solidFill>
                            <a:srgbClr val="000000"/>
                          </a:solidFill>
                          <a:latin typeface="Montserrat Extra-Bold"/>
                        </a:rPr>
                        <a:t>YK_02</a:t>
                      </a:r>
                      <a:endParaRPr lang="en-US" sz="1100"/>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tc>
                  <a:txBody>
                    <a:bodyPr/>
                    <a:lstStyle/>
                    <a:p>
                      <a:pPr algn="just">
                        <a:lnSpc>
                          <a:spcPts val="2626"/>
                        </a:lnSpc>
                        <a:defRPr/>
                      </a:pPr>
                      <a:r>
                        <a:rPr lang="en-US" sz="2135">
                          <a:solidFill>
                            <a:srgbClr val="000000"/>
                          </a:solidFill>
                          <a:latin typeface="Montserrat Extra-Bold"/>
                        </a:rPr>
                        <a:t>Kiểm tra là trường bắt buộc</a:t>
                      </a:r>
                      <a:endParaRPr lang="en-US" sz="1100"/>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tc>
                  <a:txBody>
                    <a:bodyPr/>
                    <a:lstStyle/>
                    <a:p>
                      <a:pPr algn="just">
                        <a:lnSpc>
                          <a:spcPts val="2989"/>
                        </a:lnSpc>
                        <a:defRPr/>
                      </a:pPr>
                      <a:r>
                        <a:rPr lang="en-US" sz="2135">
                          <a:solidFill>
                            <a:srgbClr val="000000"/>
                          </a:solidFill>
                          <a:latin typeface="Montserrat Extra-Bold"/>
                        </a:rPr>
                        <a:t>1. Không nhập hoặc nhập toàn các kí tự trắng (space).</a:t>
                      </a:r>
                      <a:endParaRPr lang="en-US" sz="1100"/>
                    </a:p>
                    <a:p>
                      <a:pPr algn="just">
                        <a:lnSpc>
                          <a:spcPts val="2989"/>
                        </a:lnSpc>
                      </a:pPr>
                      <a:r>
                        <a:rPr lang="en-US" sz="2135">
                          <a:solidFill>
                            <a:srgbClr val="000000"/>
                          </a:solidFill>
                          <a:latin typeface="Montserrat Extra-Bold"/>
                        </a:rPr>
                        <a:t> 2. Nhấn Tìm kiếm</a:t>
                      </a:r>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tc>
                  <a:txBody>
                    <a:bodyPr/>
                    <a:lstStyle/>
                    <a:p>
                      <a:pPr algn="just">
                        <a:lnSpc>
                          <a:spcPts val="2989"/>
                        </a:lnSpc>
                        <a:defRPr/>
                      </a:pPr>
                      <a:r>
                        <a:rPr lang="en-US" sz="2135">
                          <a:solidFill>
                            <a:srgbClr val="000000"/>
                          </a:solidFill>
                          <a:latin typeface="Montserrat Extra-Bold"/>
                        </a:rPr>
                        <a:t>1.Thực hiện tìm kiếm theo điều kiện đã nhập, không bắt buộc nhập</a:t>
                      </a:r>
                      <a:endParaRPr lang="en-US" sz="1100"/>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tc>
                  <a:txBody>
                    <a:bodyPr/>
                    <a:lstStyle/>
                    <a:p>
                      <a:pPr algn="just">
                        <a:lnSpc>
                          <a:spcPts val="2989"/>
                        </a:lnSpc>
                        <a:defRPr/>
                      </a:pPr>
                      <a:r>
                        <a:rPr lang="en-US" sz="2135">
                          <a:solidFill>
                            <a:srgbClr val="FF3131"/>
                          </a:solidFill>
                          <a:latin typeface="Montserrat Extra-Bold"/>
                        </a:rPr>
                        <a:t>Đạt</a:t>
                      </a:r>
                      <a:endParaRPr lang="en-US" sz="1100"/>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tc>
                  <a:txBody>
                    <a:bodyPr/>
                    <a:lstStyle/>
                    <a:p>
                      <a:pPr algn="just">
                        <a:lnSpc>
                          <a:spcPts val="2989"/>
                        </a:lnSpc>
                        <a:defRPr/>
                      </a:pPr>
                      <a:r>
                        <a:rPr lang="en-US" sz="2135">
                          <a:solidFill>
                            <a:srgbClr val="FF3131"/>
                          </a:solidFill>
                          <a:latin typeface="Montserrat Extra-Bold"/>
                        </a:rPr>
                        <a:t>Hoàn thành</a:t>
                      </a:r>
                      <a:endParaRPr lang="en-US" sz="1100"/>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62660">
                <a:tc>
                  <a:txBody>
                    <a:bodyPr/>
                    <a:lstStyle/>
                    <a:p>
                      <a:pPr algn="just">
                        <a:lnSpc>
                          <a:spcPts val="2626"/>
                        </a:lnSpc>
                        <a:defRPr/>
                      </a:pPr>
                      <a:r>
                        <a:rPr lang="en-US" sz="2135">
                          <a:solidFill>
                            <a:srgbClr val="000000"/>
                          </a:solidFill>
                          <a:latin typeface="Montserrat Extra-Bold"/>
                        </a:rPr>
                        <a:t>YK_03</a:t>
                      </a:r>
                      <a:endParaRPr lang="en-US" sz="1100"/>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tc>
                  <a:txBody>
                    <a:bodyPr/>
                    <a:lstStyle/>
                    <a:p>
                      <a:pPr algn="just">
                        <a:lnSpc>
                          <a:spcPts val="2626"/>
                        </a:lnSpc>
                        <a:defRPr/>
                      </a:pPr>
                      <a:r>
                        <a:rPr lang="en-US" sz="2135">
                          <a:solidFill>
                            <a:srgbClr val="000000"/>
                          </a:solidFill>
                          <a:latin typeface="Montserrat Extra-Bold"/>
                        </a:rPr>
                        <a:t>Kiểm tra maxlength 30 kí tự</a:t>
                      </a:r>
                      <a:endParaRPr lang="en-US" sz="1100"/>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tc>
                  <a:txBody>
                    <a:bodyPr/>
                    <a:lstStyle/>
                    <a:p>
                      <a:pPr algn="just">
                        <a:lnSpc>
                          <a:spcPts val="2989"/>
                        </a:lnSpc>
                        <a:defRPr/>
                      </a:pPr>
                      <a:r>
                        <a:rPr lang="en-US" sz="2135">
                          <a:solidFill>
                            <a:srgbClr val="000000"/>
                          </a:solidFill>
                          <a:latin typeface="Montserrat Extra-Bold"/>
                        </a:rPr>
                        <a:t>1. Nhập dữ liệu &gt;= maxlength cho phép</a:t>
                      </a:r>
                      <a:endParaRPr lang="en-US" sz="1100"/>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tc>
                  <a:txBody>
                    <a:bodyPr/>
                    <a:lstStyle/>
                    <a:p>
                      <a:pPr algn="just">
                        <a:lnSpc>
                          <a:spcPts val="2989"/>
                        </a:lnSpc>
                        <a:defRPr/>
                      </a:pPr>
                      <a:r>
                        <a:rPr lang="en-US" sz="2135">
                          <a:solidFill>
                            <a:srgbClr val="000000"/>
                          </a:solidFill>
                          <a:latin typeface="Montserrat Extra-Bold"/>
                        </a:rPr>
                        <a:t>1. Thực hiện thành công, không chặn maxlength trên màn hình tìm kiếm</a:t>
                      </a:r>
                      <a:endParaRPr lang="en-US" sz="1100"/>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tc>
                  <a:txBody>
                    <a:bodyPr/>
                    <a:lstStyle/>
                    <a:p>
                      <a:pPr algn="just">
                        <a:lnSpc>
                          <a:spcPts val="2989"/>
                        </a:lnSpc>
                        <a:defRPr/>
                      </a:pPr>
                      <a:r>
                        <a:rPr lang="en-US" sz="2135">
                          <a:solidFill>
                            <a:srgbClr val="FF3131"/>
                          </a:solidFill>
                          <a:latin typeface="Montserrat Extra-Bold"/>
                        </a:rPr>
                        <a:t>Đạt</a:t>
                      </a:r>
                      <a:endParaRPr lang="en-US" sz="1100"/>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tc>
                  <a:txBody>
                    <a:bodyPr/>
                    <a:lstStyle/>
                    <a:p>
                      <a:pPr algn="just">
                        <a:lnSpc>
                          <a:spcPts val="2989"/>
                        </a:lnSpc>
                        <a:defRPr/>
                      </a:pPr>
                      <a:r>
                        <a:rPr lang="en-US" sz="2135">
                          <a:solidFill>
                            <a:srgbClr val="FF3131"/>
                          </a:solidFill>
                          <a:latin typeface="Montserrat Extra-Bold"/>
                        </a:rPr>
                        <a:t>Hoàn thành</a:t>
                      </a:r>
                      <a:endParaRPr lang="en-US" sz="1100"/>
                    </a:p>
                  </a:txBody>
                  <a:tcPr marL="156464" marR="156464" marT="156464" marB="156464">
                    <a:lnL w="25702" cap="flat" cmpd="sng" algn="ctr">
                      <a:solidFill>
                        <a:srgbClr val="000000"/>
                      </a:solidFill>
                      <a:prstDash val="solid"/>
                      <a:round/>
                      <a:headEnd type="none" w="med" len="med"/>
                      <a:tailEnd type="none" w="med" len="med"/>
                    </a:lnL>
                    <a:lnR w="25702" cap="flat" cmpd="sng" algn="ctr">
                      <a:solidFill>
                        <a:srgbClr val="000000"/>
                      </a:solidFill>
                      <a:prstDash val="solid"/>
                      <a:round/>
                      <a:headEnd type="none" w="med" len="med"/>
                      <a:tailEnd type="none" w="med" len="med"/>
                    </a:lnR>
                    <a:lnT w="25702" cap="flat" cmpd="sng" algn="ctr">
                      <a:solidFill>
                        <a:srgbClr val="000000"/>
                      </a:solidFill>
                      <a:prstDash val="solid"/>
                      <a:round/>
                      <a:headEnd type="none" w="med" len="med"/>
                      <a:tailEnd type="none" w="med" len="med"/>
                    </a:lnT>
                    <a:lnB w="25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Freeform 5"/>
          <p:cNvSpPr/>
          <p:nvPr/>
        </p:nvSpPr>
        <p:spPr>
          <a:xfrm>
            <a:off x="1349428" y="1943100"/>
            <a:ext cx="15589144" cy="7555210"/>
          </a:xfrm>
          <a:custGeom>
            <a:avLst/>
            <a:gdLst/>
            <a:ahLst/>
            <a:cxnLst/>
            <a:rect l="l" t="t" r="r" b="b"/>
            <a:pathLst>
              <a:path w="15589144" h="7555210">
                <a:moveTo>
                  <a:pt x="0" y="0"/>
                </a:moveTo>
                <a:lnTo>
                  <a:pt x="15589144" y="0"/>
                </a:lnTo>
                <a:lnTo>
                  <a:pt x="15589144" y="7555210"/>
                </a:lnTo>
                <a:lnTo>
                  <a:pt x="0" y="7555210"/>
                </a:lnTo>
                <a:lnTo>
                  <a:pt x="0" y="0"/>
                </a:lnTo>
                <a:close/>
              </a:path>
            </a:pathLst>
          </a:custGeom>
          <a:blipFill>
            <a:blip r:embed="rId5"/>
            <a:stretch>
              <a:fillRect t="-4438"/>
            </a:stretch>
          </a:blipFill>
        </p:spPr>
      </p:sp>
      <p:sp>
        <p:nvSpPr>
          <p:cNvPr id="6" name="TextBox 6"/>
          <p:cNvSpPr txBox="1"/>
          <p:nvPr/>
        </p:nvSpPr>
        <p:spPr>
          <a:xfrm>
            <a:off x="15612143"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KẾT LUẬN</a:t>
            </a:r>
          </a:p>
        </p:txBody>
      </p:sp>
      <p:sp>
        <p:nvSpPr>
          <p:cNvPr id="7" name="TextBox 7"/>
          <p:cNvSpPr txBox="1"/>
          <p:nvPr/>
        </p:nvSpPr>
        <p:spPr>
          <a:xfrm>
            <a:off x="2971800" y="1278174"/>
            <a:ext cx="6807505" cy="444161"/>
          </a:xfrm>
          <a:prstGeom prst="rect">
            <a:avLst/>
          </a:prstGeom>
        </p:spPr>
        <p:txBody>
          <a:bodyPr lIns="0" tIns="0" rIns="0" bIns="0" rtlCol="0" anchor="t">
            <a:spAutoFit/>
          </a:bodyPr>
          <a:lstStyle/>
          <a:p>
            <a:pPr marL="0" lvl="0" indent="0" algn="ctr">
              <a:lnSpc>
                <a:spcPts val="3270"/>
              </a:lnSpc>
            </a:pPr>
            <a:r>
              <a:rPr lang="en-US" sz="4000" spc="98">
                <a:solidFill>
                  <a:srgbClr val="F27423"/>
                </a:solidFill>
                <a:latin typeface="Montserrat Extra-Bold"/>
              </a:rPr>
              <a:t>Kết quả kiểm thử</a:t>
            </a:r>
          </a:p>
        </p:txBody>
      </p:sp>
    </p:spTree>
  </p:cSld>
  <p:clrMapOvr>
    <a:masterClrMapping/>
  </p:clrMapOvr>
  <p:transition>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5612143"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KẾT LUẬN</a:t>
            </a:r>
          </a:p>
        </p:txBody>
      </p:sp>
      <p:sp>
        <p:nvSpPr>
          <p:cNvPr id="6" name="TextBox 6"/>
          <p:cNvSpPr txBox="1"/>
          <p:nvPr/>
        </p:nvSpPr>
        <p:spPr>
          <a:xfrm>
            <a:off x="1600200" y="3964641"/>
            <a:ext cx="5970086" cy="2691763"/>
          </a:xfrm>
          <a:prstGeom prst="rect">
            <a:avLst/>
          </a:prstGeom>
        </p:spPr>
        <p:txBody>
          <a:bodyPr lIns="0" tIns="0" rIns="0" bIns="0" rtlCol="0" anchor="t">
            <a:spAutoFit/>
          </a:bodyPr>
          <a:lstStyle/>
          <a:p>
            <a:pPr algn="ctr">
              <a:lnSpc>
                <a:spcPts val="10299"/>
              </a:lnSpc>
              <a:spcBef>
                <a:spcPct val="0"/>
              </a:spcBef>
            </a:pPr>
            <a:r>
              <a:rPr lang="en-US" sz="12000" spc="299">
                <a:solidFill>
                  <a:srgbClr val="000000"/>
                </a:solidFill>
                <a:latin typeface="Montserrat Extra-Bold"/>
              </a:rPr>
              <a:t>Kết luận</a:t>
            </a:r>
          </a:p>
        </p:txBody>
      </p:sp>
      <p:sp>
        <p:nvSpPr>
          <p:cNvPr id="7" name="Freeform 7"/>
          <p:cNvSpPr/>
          <p:nvPr/>
        </p:nvSpPr>
        <p:spPr>
          <a:xfrm>
            <a:off x="8750681" y="2207796"/>
            <a:ext cx="8508619" cy="5770391"/>
          </a:xfrm>
          <a:custGeom>
            <a:avLst/>
            <a:gdLst/>
            <a:ahLst/>
            <a:cxnLst/>
            <a:rect l="l" t="t" r="r" b="b"/>
            <a:pathLst>
              <a:path w="8508619" h="5770391">
                <a:moveTo>
                  <a:pt x="0" y="0"/>
                </a:moveTo>
                <a:lnTo>
                  <a:pt x="8508619" y="0"/>
                </a:lnTo>
                <a:lnTo>
                  <a:pt x="8508619" y="5770391"/>
                </a:lnTo>
                <a:lnTo>
                  <a:pt x="0" y="577039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transition>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10059"/>
          <a:stretch>
            <a:fillRect/>
          </a:stretch>
        </p:blipFill>
        <p:spPr>
          <a:xfrm>
            <a:off x="0" y="0"/>
            <a:ext cx="18288000" cy="10287000"/>
          </a:xfrm>
          <a:prstGeom prst="rect">
            <a:avLst/>
          </a:prstGeom>
        </p:spPr>
      </p:pic>
      <p:sp>
        <p:nvSpPr>
          <p:cNvPr id="3" name="Freeform 3"/>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3"/>
            <a:stretch>
              <a:fillRect/>
            </a:stretch>
          </a:blipFill>
        </p:spPr>
      </p:sp>
      <p:sp>
        <p:nvSpPr>
          <p:cNvPr id="4" name="Freeform 4"/>
          <p:cNvSpPr/>
          <p:nvPr/>
        </p:nvSpPr>
        <p:spPr>
          <a:xfrm>
            <a:off x="0" y="0"/>
            <a:ext cx="5355263" cy="10287000"/>
          </a:xfrm>
          <a:custGeom>
            <a:avLst/>
            <a:gdLst/>
            <a:ahLst/>
            <a:cxnLst/>
            <a:rect l="l" t="t" r="r" b="b"/>
            <a:pathLst>
              <a:path w="5355263" h="10287000">
                <a:moveTo>
                  <a:pt x="0" y="0"/>
                </a:moveTo>
                <a:lnTo>
                  <a:pt x="5355263" y="0"/>
                </a:lnTo>
                <a:lnTo>
                  <a:pt x="5355263" y="10287000"/>
                </a:lnTo>
                <a:lnTo>
                  <a:pt x="0" y="10287000"/>
                </a:lnTo>
                <a:lnTo>
                  <a:pt x="0" y="0"/>
                </a:lnTo>
                <a:close/>
              </a:path>
            </a:pathLst>
          </a:custGeom>
          <a:blipFill>
            <a:blip r:embed="rId4"/>
            <a:stretch>
              <a:fillRect/>
            </a:stretch>
          </a:blipFill>
        </p:spPr>
      </p:sp>
      <p:sp>
        <p:nvSpPr>
          <p:cNvPr id="5" name="Freeform 5"/>
          <p:cNvSpPr/>
          <p:nvPr/>
        </p:nvSpPr>
        <p:spPr>
          <a:xfrm>
            <a:off x="0" y="0"/>
            <a:ext cx="5135812" cy="10287000"/>
          </a:xfrm>
          <a:custGeom>
            <a:avLst/>
            <a:gdLst/>
            <a:ahLst/>
            <a:cxnLst/>
            <a:rect l="l" t="t" r="r" b="b"/>
            <a:pathLst>
              <a:path w="5135812" h="10287000">
                <a:moveTo>
                  <a:pt x="0" y="0"/>
                </a:moveTo>
                <a:lnTo>
                  <a:pt x="5135812" y="0"/>
                </a:lnTo>
                <a:lnTo>
                  <a:pt x="5135812" y="10287000"/>
                </a:lnTo>
                <a:lnTo>
                  <a:pt x="0" y="10287000"/>
                </a:lnTo>
                <a:lnTo>
                  <a:pt x="0" y="0"/>
                </a:lnTo>
                <a:close/>
              </a:path>
            </a:pathLst>
          </a:custGeom>
          <a:blipFill>
            <a:blip r:embed="rId5"/>
            <a:stretch>
              <a:fillRect/>
            </a:stretch>
          </a:blipFill>
        </p:spPr>
      </p:sp>
      <p:sp>
        <p:nvSpPr>
          <p:cNvPr id="6" name="Freeform 6"/>
          <p:cNvSpPr/>
          <p:nvPr/>
        </p:nvSpPr>
        <p:spPr>
          <a:xfrm>
            <a:off x="10505912" y="536295"/>
            <a:ext cx="3979342" cy="3115459"/>
          </a:xfrm>
          <a:custGeom>
            <a:avLst/>
            <a:gdLst/>
            <a:ahLst/>
            <a:cxnLst/>
            <a:rect l="l" t="t" r="r" b="b"/>
            <a:pathLst>
              <a:path w="3979342" h="3115459">
                <a:moveTo>
                  <a:pt x="0" y="0"/>
                </a:moveTo>
                <a:lnTo>
                  <a:pt x="3979342" y="0"/>
                </a:lnTo>
                <a:lnTo>
                  <a:pt x="3979342" y="3115459"/>
                </a:lnTo>
                <a:lnTo>
                  <a:pt x="0" y="3115459"/>
                </a:lnTo>
                <a:lnTo>
                  <a:pt x="0" y="0"/>
                </a:lnTo>
                <a:close/>
              </a:path>
            </a:pathLst>
          </a:custGeom>
          <a:blipFill>
            <a:blip r:embed="rId6"/>
            <a:stretch>
              <a:fillRect t="-7962" b="-7962"/>
            </a:stretch>
          </a:blipFill>
        </p:spPr>
      </p:sp>
      <p:sp>
        <p:nvSpPr>
          <p:cNvPr id="7" name="Freeform 7"/>
          <p:cNvSpPr/>
          <p:nvPr/>
        </p:nvSpPr>
        <p:spPr>
          <a:xfrm>
            <a:off x="8114083" y="4330262"/>
            <a:ext cx="8763000" cy="4191000"/>
          </a:xfrm>
          <a:custGeom>
            <a:avLst/>
            <a:gdLst/>
            <a:ahLst/>
            <a:cxnLst/>
            <a:rect l="l" t="t" r="r" b="b"/>
            <a:pathLst>
              <a:path w="7899237" h="3652500">
                <a:moveTo>
                  <a:pt x="0" y="0"/>
                </a:moveTo>
                <a:lnTo>
                  <a:pt x="7899236" y="0"/>
                </a:lnTo>
                <a:lnTo>
                  <a:pt x="7899236" y="3652500"/>
                </a:lnTo>
                <a:lnTo>
                  <a:pt x="0" y="3652500"/>
                </a:lnTo>
                <a:lnTo>
                  <a:pt x="0" y="0"/>
                </a:lnTo>
                <a:close/>
              </a:path>
            </a:pathLst>
          </a:custGeom>
          <a:blipFill>
            <a:blip r:embed="rId7"/>
            <a:stretch>
              <a:fillRect/>
            </a:stretch>
          </a:blipFill>
        </p:spPr>
      </p:sp>
    </p:spTree>
  </p:cSld>
  <p:clrMapOvr>
    <a:masterClrMapping/>
  </p:clrMapOvr>
  <p:transition>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3044740" y="1672254"/>
            <a:ext cx="12198520" cy="1060361"/>
          </a:xfrm>
          <a:prstGeom prst="rect">
            <a:avLst/>
          </a:prstGeom>
        </p:spPr>
        <p:txBody>
          <a:bodyPr lIns="0" tIns="0" rIns="0" bIns="0" rtlCol="0" anchor="t">
            <a:spAutoFit/>
          </a:bodyPr>
          <a:lstStyle/>
          <a:p>
            <a:pPr marL="0" lvl="0" indent="0" algn="ctr">
              <a:lnSpc>
                <a:spcPts val="8000"/>
              </a:lnSpc>
            </a:pPr>
            <a:r>
              <a:rPr lang="en-US" sz="8000">
                <a:solidFill>
                  <a:srgbClr val="F27423"/>
                </a:solidFill>
                <a:latin typeface="Montserrat Extra-Bold Bold"/>
              </a:rPr>
              <a:t>NỘI DUNG</a:t>
            </a:r>
          </a:p>
        </p:txBody>
      </p:sp>
      <p:grpSp>
        <p:nvGrpSpPr>
          <p:cNvPr id="6" name="Group 6"/>
          <p:cNvGrpSpPr/>
          <p:nvPr/>
        </p:nvGrpSpPr>
        <p:grpSpPr>
          <a:xfrm>
            <a:off x="9144000" y="3916387"/>
            <a:ext cx="399892" cy="399253"/>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27423"/>
            </a:solidFill>
          </p:spPr>
        </p:sp>
      </p:grpSp>
      <p:sp>
        <p:nvSpPr>
          <p:cNvPr id="8" name="AutoShape 8"/>
          <p:cNvSpPr/>
          <p:nvPr/>
        </p:nvSpPr>
        <p:spPr>
          <a:xfrm>
            <a:off x="9144000" y="4320402"/>
            <a:ext cx="6289030" cy="0"/>
          </a:xfrm>
          <a:prstGeom prst="line">
            <a:avLst/>
          </a:prstGeom>
          <a:ln w="9525" cap="flat">
            <a:solidFill>
              <a:srgbClr val="100F0D"/>
            </a:solidFill>
            <a:prstDash val="solid"/>
            <a:headEnd type="none" w="sm" len="sm"/>
            <a:tailEnd type="none" w="sm" len="sm"/>
          </a:ln>
        </p:spPr>
      </p:sp>
      <p:grpSp>
        <p:nvGrpSpPr>
          <p:cNvPr id="9" name="Group 9"/>
          <p:cNvGrpSpPr/>
          <p:nvPr/>
        </p:nvGrpSpPr>
        <p:grpSpPr>
          <a:xfrm>
            <a:off x="9144000" y="5301927"/>
            <a:ext cx="399892" cy="399253"/>
            <a:chOff x="0" y="0"/>
            <a:chExt cx="6350000" cy="6339840"/>
          </a:xfrm>
        </p:grpSpPr>
        <p:sp>
          <p:nvSpPr>
            <p:cNvPr id="10" name="Freeform 10"/>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27423"/>
            </a:solidFill>
          </p:spPr>
        </p:sp>
      </p:grpSp>
      <p:sp>
        <p:nvSpPr>
          <p:cNvPr id="11" name="AutoShape 11"/>
          <p:cNvSpPr/>
          <p:nvPr/>
        </p:nvSpPr>
        <p:spPr>
          <a:xfrm>
            <a:off x="9144000" y="5705942"/>
            <a:ext cx="6289030" cy="0"/>
          </a:xfrm>
          <a:prstGeom prst="line">
            <a:avLst/>
          </a:prstGeom>
          <a:ln w="9525" cap="flat">
            <a:solidFill>
              <a:srgbClr val="100F0D"/>
            </a:solidFill>
            <a:prstDash val="solid"/>
            <a:headEnd type="none" w="sm" len="sm"/>
            <a:tailEnd type="none" w="sm" len="sm"/>
          </a:ln>
        </p:spPr>
      </p:sp>
      <p:grpSp>
        <p:nvGrpSpPr>
          <p:cNvPr id="12" name="Group 12"/>
          <p:cNvGrpSpPr/>
          <p:nvPr/>
        </p:nvGrpSpPr>
        <p:grpSpPr>
          <a:xfrm>
            <a:off x="9144000" y="8358368"/>
            <a:ext cx="399892" cy="399253"/>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27423"/>
            </a:solidFill>
          </p:spPr>
        </p:sp>
      </p:grpSp>
      <p:sp>
        <p:nvSpPr>
          <p:cNvPr id="14" name="AutoShape 14"/>
          <p:cNvSpPr/>
          <p:nvPr/>
        </p:nvSpPr>
        <p:spPr>
          <a:xfrm>
            <a:off x="9144000" y="8762383"/>
            <a:ext cx="6289030" cy="0"/>
          </a:xfrm>
          <a:prstGeom prst="line">
            <a:avLst/>
          </a:prstGeom>
          <a:ln w="9525" cap="flat">
            <a:solidFill>
              <a:srgbClr val="100F0D"/>
            </a:solidFill>
            <a:prstDash val="solid"/>
            <a:headEnd type="none" w="sm" len="sm"/>
            <a:tailEnd type="none" w="sm" len="sm"/>
          </a:ln>
        </p:spPr>
      </p:sp>
      <p:sp>
        <p:nvSpPr>
          <p:cNvPr id="15" name="Freeform 15"/>
          <p:cNvSpPr/>
          <p:nvPr/>
        </p:nvSpPr>
        <p:spPr>
          <a:xfrm>
            <a:off x="1793036" y="3704297"/>
            <a:ext cx="6479425" cy="4653405"/>
          </a:xfrm>
          <a:custGeom>
            <a:avLst/>
            <a:gdLst/>
            <a:ahLst/>
            <a:cxnLst/>
            <a:rect l="l" t="t" r="r" b="b"/>
            <a:pathLst>
              <a:path w="6479425" h="4653405">
                <a:moveTo>
                  <a:pt x="0" y="0"/>
                </a:moveTo>
                <a:lnTo>
                  <a:pt x="6479425" y="0"/>
                </a:lnTo>
                <a:lnTo>
                  <a:pt x="6479425" y="4653406"/>
                </a:lnTo>
                <a:lnTo>
                  <a:pt x="0" y="465340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6" name="TextBox 16"/>
          <p:cNvSpPr txBox="1"/>
          <p:nvPr/>
        </p:nvSpPr>
        <p:spPr>
          <a:xfrm>
            <a:off x="9959840" y="3637622"/>
            <a:ext cx="7299460" cy="629898"/>
          </a:xfrm>
          <a:prstGeom prst="rect">
            <a:avLst/>
          </a:prstGeom>
        </p:spPr>
        <p:txBody>
          <a:bodyPr lIns="0" tIns="0" rIns="0" bIns="0" rtlCol="0" anchor="t">
            <a:spAutoFit/>
          </a:bodyPr>
          <a:lstStyle/>
          <a:p>
            <a:pPr>
              <a:lnSpc>
                <a:spcPts val="5179"/>
              </a:lnSpc>
            </a:pPr>
            <a:r>
              <a:rPr lang="en-US" sz="3699" spc="18">
                <a:solidFill>
                  <a:srgbClr val="2E2E2E"/>
                </a:solidFill>
                <a:latin typeface="Roboto Bold"/>
              </a:rPr>
              <a:t>Phần mềm và kiểm thử phần mềm</a:t>
            </a:r>
          </a:p>
        </p:txBody>
      </p:sp>
      <p:sp>
        <p:nvSpPr>
          <p:cNvPr id="17" name="TextBox 17"/>
          <p:cNvSpPr txBox="1"/>
          <p:nvPr/>
        </p:nvSpPr>
        <p:spPr>
          <a:xfrm>
            <a:off x="9959840" y="5023162"/>
            <a:ext cx="6144832" cy="629898"/>
          </a:xfrm>
          <a:prstGeom prst="rect">
            <a:avLst/>
          </a:prstGeom>
        </p:spPr>
        <p:txBody>
          <a:bodyPr lIns="0" tIns="0" rIns="0" bIns="0" rtlCol="0" anchor="t">
            <a:spAutoFit/>
          </a:bodyPr>
          <a:lstStyle/>
          <a:p>
            <a:pPr>
              <a:lnSpc>
                <a:spcPts val="5179"/>
              </a:lnSpc>
            </a:pPr>
            <a:r>
              <a:rPr lang="en-US" sz="3699" spc="18">
                <a:solidFill>
                  <a:srgbClr val="2E2E2E"/>
                </a:solidFill>
                <a:latin typeface="Roboto"/>
              </a:rPr>
              <a:t>Tìm hiểu về Selenium</a:t>
            </a:r>
          </a:p>
        </p:txBody>
      </p:sp>
      <p:sp>
        <p:nvSpPr>
          <p:cNvPr id="18" name="TextBox 18"/>
          <p:cNvSpPr txBox="1"/>
          <p:nvPr/>
        </p:nvSpPr>
        <p:spPr>
          <a:xfrm>
            <a:off x="9959840" y="8079603"/>
            <a:ext cx="5857100" cy="629898"/>
          </a:xfrm>
          <a:prstGeom prst="rect">
            <a:avLst/>
          </a:prstGeom>
        </p:spPr>
        <p:txBody>
          <a:bodyPr lIns="0" tIns="0" rIns="0" bIns="0" rtlCol="0" anchor="t">
            <a:spAutoFit/>
          </a:bodyPr>
          <a:lstStyle/>
          <a:p>
            <a:pPr>
              <a:lnSpc>
                <a:spcPts val="5179"/>
              </a:lnSpc>
            </a:pPr>
            <a:r>
              <a:rPr lang="en-US" sz="3699" spc="18">
                <a:solidFill>
                  <a:srgbClr val="2E2E2E"/>
                </a:solidFill>
                <a:latin typeface="Roboto"/>
              </a:rPr>
              <a:t>Xây dựng kịch bản kiểm thử</a:t>
            </a:r>
          </a:p>
        </p:txBody>
      </p:sp>
      <p:grpSp>
        <p:nvGrpSpPr>
          <p:cNvPr id="19" name="Group 19"/>
          <p:cNvGrpSpPr/>
          <p:nvPr/>
        </p:nvGrpSpPr>
        <p:grpSpPr>
          <a:xfrm>
            <a:off x="9144000" y="6875294"/>
            <a:ext cx="399892" cy="399253"/>
            <a:chOff x="0" y="0"/>
            <a:chExt cx="6350000" cy="6339840"/>
          </a:xfrm>
        </p:grpSpPr>
        <p:sp>
          <p:nvSpPr>
            <p:cNvPr id="20" name="Freeform 20"/>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27423"/>
            </a:solidFill>
          </p:spPr>
        </p:sp>
      </p:grpSp>
      <p:sp>
        <p:nvSpPr>
          <p:cNvPr id="21" name="AutoShape 21"/>
          <p:cNvSpPr/>
          <p:nvPr/>
        </p:nvSpPr>
        <p:spPr>
          <a:xfrm>
            <a:off x="9144000" y="7279309"/>
            <a:ext cx="6289030" cy="0"/>
          </a:xfrm>
          <a:prstGeom prst="line">
            <a:avLst/>
          </a:prstGeom>
          <a:ln w="9525" cap="flat">
            <a:solidFill>
              <a:srgbClr val="100F0D"/>
            </a:solidFill>
            <a:prstDash val="solid"/>
            <a:headEnd type="none" w="sm" len="sm"/>
            <a:tailEnd type="none" w="sm" len="sm"/>
          </a:ln>
        </p:spPr>
      </p:sp>
      <p:sp>
        <p:nvSpPr>
          <p:cNvPr id="22" name="TextBox 22"/>
          <p:cNvSpPr txBox="1"/>
          <p:nvPr/>
        </p:nvSpPr>
        <p:spPr>
          <a:xfrm>
            <a:off x="9959840" y="6596529"/>
            <a:ext cx="6144832" cy="629898"/>
          </a:xfrm>
          <a:prstGeom prst="rect">
            <a:avLst/>
          </a:prstGeom>
        </p:spPr>
        <p:txBody>
          <a:bodyPr lIns="0" tIns="0" rIns="0" bIns="0" rtlCol="0" anchor="t">
            <a:spAutoFit/>
          </a:bodyPr>
          <a:lstStyle/>
          <a:p>
            <a:pPr>
              <a:lnSpc>
                <a:spcPts val="5179"/>
              </a:lnSpc>
            </a:pPr>
            <a:r>
              <a:rPr lang="en-US" sz="3699" spc="18">
                <a:solidFill>
                  <a:srgbClr val="2E2E2E"/>
                </a:solidFill>
                <a:latin typeface="Roboto"/>
              </a:rPr>
              <a:t>Giới thiệu cổng thông tin</a:t>
            </a:r>
          </a:p>
        </p:txBody>
      </p:sp>
      <p:sp>
        <p:nvSpPr>
          <p:cNvPr id="23" name="TextBox 23"/>
          <p:cNvSpPr txBox="1"/>
          <p:nvPr/>
        </p:nvSpPr>
        <p:spPr>
          <a:xfrm>
            <a:off x="15884186"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MỞ ĐẦU</a:t>
            </a:r>
          </a:p>
        </p:txBody>
      </p:sp>
    </p:spTree>
  </p:cSld>
  <p:clrMapOvr>
    <a:masterClrMapping/>
  </p:clrMapOvr>
  <p:transition>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sp>
        <p:nvSpPr>
          <p:cNvPr id="6" name="Freeform 6"/>
          <p:cNvSpPr/>
          <p:nvPr/>
        </p:nvSpPr>
        <p:spPr>
          <a:xfrm>
            <a:off x="10518319" y="2263263"/>
            <a:ext cx="6740981" cy="5760475"/>
          </a:xfrm>
          <a:custGeom>
            <a:avLst/>
            <a:gdLst/>
            <a:ahLst/>
            <a:cxnLst/>
            <a:rect l="l" t="t" r="r" b="b"/>
            <a:pathLst>
              <a:path w="6740981" h="5760475">
                <a:moveTo>
                  <a:pt x="0" y="0"/>
                </a:moveTo>
                <a:lnTo>
                  <a:pt x="6740981" y="0"/>
                </a:lnTo>
                <a:lnTo>
                  <a:pt x="6740981" y="5760474"/>
                </a:lnTo>
                <a:lnTo>
                  <a:pt x="0" y="576047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rot="-5400000">
            <a:off x="10225395" y="6989293"/>
            <a:ext cx="8639149" cy="8948271"/>
          </a:xfrm>
          <a:custGeom>
            <a:avLst/>
            <a:gdLst/>
            <a:ahLst/>
            <a:cxnLst/>
            <a:rect l="l" t="t" r="r" b="b"/>
            <a:pathLst>
              <a:path w="8639149" h="8948271">
                <a:moveTo>
                  <a:pt x="0" y="0"/>
                </a:moveTo>
                <a:lnTo>
                  <a:pt x="8639149" y="0"/>
                </a:lnTo>
                <a:lnTo>
                  <a:pt x="8639149" y="8948270"/>
                </a:lnTo>
                <a:lnTo>
                  <a:pt x="0" y="8948270"/>
                </a:lnTo>
                <a:lnTo>
                  <a:pt x="0" y="0"/>
                </a:lnTo>
                <a:close/>
              </a:path>
            </a:pathLst>
          </a:custGeom>
          <a:blipFill>
            <a:blip r:embed="rId7">
              <a:alphaModFix amt="25000"/>
              <a:extLst>
                <a:ext uri="{96DAC541-7B7A-43D3-8B79-37D633B846F1}">
                  <asvg:svgBlip xmlns:asvg="http://schemas.microsoft.com/office/drawing/2016/SVG/main" xmlns="" r:embed="rId8"/>
                </a:ext>
              </a:extLst>
            </a:blip>
            <a:stretch>
              <a:fillRect/>
            </a:stretch>
          </a:blipFill>
        </p:spPr>
      </p:sp>
      <p:sp>
        <p:nvSpPr>
          <p:cNvPr id="8" name="AutoShape 8"/>
          <p:cNvSpPr/>
          <p:nvPr/>
        </p:nvSpPr>
        <p:spPr>
          <a:xfrm>
            <a:off x="1028700" y="5240118"/>
            <a:ext cx="1678087" cy="0"/>
          </a:xfrm>
          <a:prstGeom prst="line">
            <a:avLst/>
          </a:prstGeom>
          <a:ln w="114300" cap="flat">
            <a:solidFill>
              <a:srgbClr val="F27423"/>
            </a:solidFill>
            <a:prstDash val="solid"/>
            <a:headEnd type="none" w="sm" len="sm"/>
            <a:tailEnd type="none" w="sm" len="sm"/>
          </a:ln>
        </p:spPr>
      </p:sp>
      <p:sp>
        <p:nvSpPr>
          <p:cNvPr id="9" name="TextBox 9"/>
          <p:cNvSpPr txBox="1"/>
          <p:nvPr/>
        </p:nvSpPr>
        <p:spPr>
          <a:xfrm>
            <a:off x="1028700" y="3916702"/>
            <a:ext cx="5785744" cy="1226798"/>
          </a:xfrm>
          <a:prstGeom prst="rect">
            <a:avLst/>
          </a:prstGeom>
        </p:spPr>
        <p:txBody>
          <a:bodyPr lIns="0" tIns="0" rIns="0" bIns="0" rtlCol="0" anchor="t">
            <a:spAutoFit/>
          </a:bodyPr>
          <a:lstStyle/>
          <a:p>
            <a:pPr marL="0" lvl="0" indent="0">
              <a:lnSpc>
                <a:spcPts val="10080"/>
              </a:lnSpc>
            </a:pPr>
            <a:r>
              <a:rPr lang="en-US" sz="7200" spc="215">
                <a:solidFill>
                  <a:srgbClr val="F27423"/>
                </a:solidFill>
                <a:latin typeface="Montserrat Extra-Bold Bold"/>
              </a:rPr>
              <a:t>PHẦN MỀM</a:t>
            </a:r>
          </a:p>
        </p:txBody>
      </p:sp>
    </p:spTree>
  </p:cSld>
  <p:clrMapOvr>
    <a:masterClrMapping/>
  </p:clrMapOvr>
  <p:transition>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sp>
        <p:nvSpPr>
          <p:cNvPr id="6" name="Freeform 6"/>
          <p:cNvSpPr/>
          <p:nvPr/>
        </p:nvSpPr>
        <p:spPr>
          <a:xfrm>
            <a:off x="9584382" y="1958539"/>
            <a:ext cx="7848935" cy="4556754"/>
          </a:xfrm>
          <a:custGeom>
            <a:avLst/>
            <a:gdLst/>
            <a:ahLst/>
            <a:cxnLst/>
            <a:rect l="l" t="t" r="r" b="b"/>
            <a:pathLst>
              <a:path w="7848935" h="4556754">
                <a:moveTo>
                  <a:pt x="0" y="0"/>
                </a:moveTo>
                <a:lnTo>
                  <a:pt x="7848935" y="0"/>
                </a:lnTo>
                <a:lnTo>
                  <a:pt x="7848935" y="4556754"/>
                </a:lnTo>
                <a:lnTo>
                  <a:pt x="0" y="4556754"/>
                </a:lnTo>
                <a:lnTo>
                  <a:pt x="0" y="0"/>
                </a:lnTo>
                <a:close/>
              </a:path>
            </a:pathLst>
          </a:custGeom>
          <a:blipFill>
            <a:blip r:embed="rId5"/>
            <a:stretch>
              <a:fillRect t="-7416" b="-7416"/>
            </a:stretch>
          </a:blipFill>
        </p:spPr>
      </p:sp>
      <p:sp>
        <p:nvSpPr>
          <p:cNvPr id="7" name="TextBox 7"/>
          <p:cNvSpPr txBox="1"/>
          <p:nvPr/>
        </p:nvSpPr>
        <p:spPr>
          <a:xfrm>
            <a:off x="12338476" y="6711688"/>
            <a:ext cx="3253022" cy="471738"/>
          </a:xfrm>
          <a:prstGeom prst="rect">
            <a:avLst/>
          </a:prstGeom>
        </p:spPr>
        <p:txBody>
          <a:bodyPr lIns="0" tIns="0" rIns="0" bIns="0" rtlCol="0" anchor="t">
            <a:spAutoFit/>
          </a:bodyPr>
          <a:lstStyle/>
          <a:p>
            <a:pPr algn="ctr">
              <a:lnSpc>
                <a:spcPts val="3919"/>
              </a:lnSpc>
            </a:pPr>
            <a:r>
              <a:rPr lang="en-US" sz="2799" spc="13">
                <a:solidFill>
                  <a:srgbClr val="F27423"/>
                </a:solidFill>
                <a:latin typeface="Montserrat Extra-Bold"/>
              </a:rPr>
              <a:t>Software</a:t>
            </a:r>
          </a:p>
        </p:txBody>
      </p:sp>
      <p:sp>
        <p:nvSpPr>
          <p:cNvPr id="8" name="TextBox 8"/>
          <p:cNvSpPr txBox="1"/>
          <p:nvPr/>
        </p:nvSpPr>
        <p:spPr>
          <a:xfrm>
            <a:off x="1028700" y="2721110"/>
            <a:ext cx="8555682" cy="1193688"/>
          </a:xfrm>
          <a:prstGeom prst="rect">
            <a:avLst/>
          </a:prstGeom>
        </p:spPr>
        <p:txBody>
          <a:bodyPr lIns="0" tIns="0" rIns="0" bIns="0" rtlCol="0" anchor="t">
            <a:spAutoFit/>
          </a:bodyPr>
          <a:lstStyle/>
          <a:p>
            <a:pPr>
              <a:lnSpc>
                <a:spcPts val="9799"/>
              </a:lnSpc>
              <a:spcBef>
                <a:spcPct val="0"/>
              </a:spcBef>
            </a:pPr>
            <a:r>
              <a:rPr lang="en-US" sz="6999">
                <a:solidFill>
                  <a:srgbClr val="F27423"/>
                </a:solidFill>
                <a:latin typeface="Montserrat Extra-Bold Bold"/>
              </a:rPr>
              <a:t>Phần mềm là gì ?</a:t>
            </a:r>
          </a:p>
        </p:txBody>
      </p:sp>
      <p:sp>
        <p:nvSpPr>
          <p:cNvPr id="9" name="TextBox 9"/>
          <p:cNvSpPr txBox="1"/>
          <p:nvPr/>
        </p:nvSpPr>
        <p:spPr>
          <a:xfrm>
            <a:off x="1028700" y="4710696"/>
            <a:ext cx="7884455" cy="2711181"/>
          </a:xfrm>
          <a:prstGeom prst="rect">
            <a:avLst/>
          </a:prstGeom>
        </p:spPr>
        <p:txBody>
          <a:bodyPr lIns="0" tIns="0" rIns="0" bIns="0" rtlCol="0" anchor="t">
            <a:spAutoFit/>
          </a:bodyPr>
          <a:lstStyle/>
          <a:p>
            <a:pPr>
              <a:lnSpc>
                <a:spcPts val="5439"/>
              </a:lnSpc>
            </a:pPr>
            <a:r>
              <a:rPr lang="en-US" sz="3199" spc="15">
                <a:solidFill>
                  <a:srgbClr val="000000"/>
                </a:solidFill>
                <a:latin typeface="Roboto Bold"/>
              </a:rPr>
              <a:t>Phần mềm máy tính (</a:t>
            </a:r>
            <a:r>
              <a:rPr lang="en-US" sz="3199" u="sng" spc="15">
                <a:solidFill>
                  <a:srgbClr val="000000"/>
                </a:solidFill>
                <a:latin typeface="Roboto Bold"/>
                <a:hlinkClick r:id="rId6" tooltip="https://vi.wikipedia.org/wiki/Ti%E1%BA%BFng_Anh"/>
              </a:rPr>
              <a:t>tiếng Anh</a:t>
            </a:r>
            <a:r>
              <a:rPr lang="en-US" sz="3199" spc="15">
                <a:solidFill>
                  <a:srgbClr val="000000"/>
                </a:solidFill>
                <a:latin typeface="Roboto Bold"/>
              </a:rPr>
              <a:t>: software), hay còn gọi đơn giản là phần mềm, là tập hợp </a:t>
            </a:r>
            <a:r>
              <a:rPr lang="en-US" sz="3199" u="sng" spc="15">
                <a:solidFill>
                  <a:srgbClr val="000000"/>
                </a:solidFill>
                <a:latin typeface="Roboto Bold"/>
                <a:hlinkClick r:id="rId7" tooltip="https://vi.wikipedia.org/wiki/D%E1%BB%AF_li%E1%BB%87u_(m%C3%A1y_t%C3%ADnh)"/>
              </a:rPr>
              <a:t>dữ liệu</a:t>
            </a:r>
            <a:r>
              <a:rPr lang="en-US" sz="3199" spc="15">
                <a:solidFill>
                  <a:srgbClr val="000000"/>
                </a:solidFill>
                <a:latin typeface="Roboto Bold"/>
              </a:rPr>
              <a:t> hoặc các câu lệnh hướng dẫn máy tính cho máy tính biết cách làm việc.</a:t>
            </a:r>
          </a:p>
        </p:txBody>
      </p:sp>
    </p:spTree>
  </p:cSld>
  <p:clrMapOvr>
    <a:masterClrMapping/>
  </p:clrMapOvr>
  <p:transition>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grpSp>
        <p:nvGrpSpPr>
          <p:cNvPr id="6" name="Group 6"/>
          <p:cNvGrpSpPr/>
          <p:nvPr/>
        </p:nvGrpSpPr>
        <p:grpSpPr>
          <a:xfrm>
            <a:off x="8781255" y="3649770"/>
            <a:ext cx="578443" cy="57844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27423"/>
            </a:solidFill>
          </p:spPr>
        </p:sp>
      </p:grpSp>
      <p:grpSp>
        <p:nvGrpSpPr>
          <p:cNvPr id="8" name="Group 8"/>
          <p:cNvGrpSpPr/>
          <p:nvPr/>
        </p:nvGrpSpPr>
        <p:grpSpPr>
          <a:xfrm>
            <a:off x="8781255" y="5513535"/>
            <a:ext cx="578443" cy="57844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27423"/>
            </a:solidFill>
          </p:spPr>
        </p:sp>
      </p:grpSp>
      <p:grpSp>
        <p:nvGrpSpPr>
          <p:cNvPr id="10" name="Group 10"/>
          <p:cNvGrpSpPr/>
          <p:nvPr/>
        </p:nvGrpSpPr>
        <p:grpSpPr>
          <a:xfrm>
            <a:off x="8781255" y="7518823"/>
            <a:ext cx="578443" cy="578443"/>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27423"/>
            </a:solidFill>
          </p:spPr>
        </p:sp>
      </p:grpSp>
      <p:sp>
        <p:nvSpPr>
          <p:cNvPr id="12" name="AutoShape 12"/>
          <p:cNvSpPr/>
          <p:nvPr/>
        </p:nvSpPr>
        <p:spPr>
          <a:xfrm>
            <a:off x="1028700" y="2346183"/>
            <a:ext cx="6241632" cy="6334704"/>
          </a:xfrm>
          <a:prstGeom prst="rect">
            <a:avLst/>
          </a:prstGeom>
          <a:solidFill>
            <a:srgbClr val="3E5BB2">
              <a:alpha val="8627"/>
            </a:srgbClr>
          </a:solidFill>
        </p:spPr>
      </p:sp>
      <p:grpSp>
        <p:nvGrpSpPr>
          <p:cNvPr id="13" name="Group 13"/>
          <p:cNvGrpSpPr/>
          <p:nvPr/>
        </p:nvGrpSpPr>
        <p:grpSpPr>
          <a:xfrm>
            <a:off x="1345540" y="2885841"/>
            <a:ext cx="5607952" cy="5255388"/>
            <a:chOff x="0" y="0"/>
            <a:chExt cx="7477269" cy="7007184"/>
          </a:xfrm>
        </p:grpSpPr>
        <p:pic>
          <p:nvPicPr>
            <p:cNvPr id="14" name="Picture 14"/>
            <p:cNvPicPr>
              <a:picLocks noChangeAspect="1"/>
            </p:cNvPicPr>
            <p:nvPr/>
          </p:nvPicPr>
          <p:blipFill>
            <a:blip r:embed="rId5"/>
            <a:srcRect l="8116" r="8116"/>
            <a:stretch>
              <a:fillRect/>
            </a:stretch>
          </p:blipFill>
          <p:spPr>
            <a:xfrm>
              <a:off x="0" y="0"/>
              <a:ext cx="7477269" cy="7007184"/>
            </a:xfrm>
            <a:prstGeom prst="rect">
              <a:avLst/>
            </a:prstGeom>
          </p:spPr>
        </p:pic>
      </p:grpSp>
      <p:sp>
        <p:nvSpPr>
          <p:cNvPr id="15" name="TextBox 15"/>
          <p:cNvSpPr txBox="1"/>
          <p:nvPr/>
        </p:nvSpPr>
        <p:spPr>
          <a:xfrm>
            <a:off x="8781255" y="1335118"/>
            <a:ext cx="8623482" cy="919804"/>
          </a:xfrm>
          <a:prstGeom prst="rect">
            <a:avLst/>
          </a:prstGeom>
        </p:spPr>
        <p:txBody>
          <a:bodyPr lIns="0" tIns="0" rIns="0" bIns="0" rtlCol="0" anchor="t">
            <a:spAutoFit/>
          </a:bodyPr>
          <a:lstStyle/>
          <a:p>
            <a:pPr>
              <a:lnSpc>
                <a:spcPts val="7544"/>
              </a:lnSpc>
              <a:spcBef>
                <a:spcPct val="0"/>
              </a:spcBef>
            </a:pPr>
            <a:r>
              <a:rPr lang="en-US" sz="5389">
                <a:solidFill>
                  <a:srgbClr val="F27423"/>
                </a:solidFill>
                <a:latin typeface="Montserrat Extra-Bold"/>
              </a:rPr>
              <a:t>Phần mềm bao gồm :</a:t>
            </a:r>
          </a:p>
        </p:txBody>
      </p:sp>
      <p:sp>
        <p:nvSpPr>
          <p:cNvPr id="16" name="TextBox 16"/>
          <p:cNvSpPr txBox="1"/>
          <p:nvPr/>
        </p:nvSpPr>
        <p:spPr>
          <a:xfrm>
            <a:off x="9869163" y="3188372"/>
            <a:ext cx="7593947" cy="2014375"/>
          </a:xfrm>
          <a:prstGeom prst="rect">
            <a:avLst/>
          </a:prstGeom>
        </p:spPr>
        <p:txBody>
          <a:bodyPr lIns="0" tIns="0" rIns="0" bIns="0" rtlCol="0" anchor="t">
            <a:spAutoFit/>
          </a:bodyPr>
          <a:lstStyle/>
          <a:p>
            <a:pPr algn="just">
              <a:lnSpc>
                <a:spcPts val="4087"/>
              </a:lnSpc>
            </a:pPr>
            <a:r>
              <a:rPr lang="en-US" sz="2404" spc="72">
                <a:solidFill>
                  <a:srgbClr val="000000"/>
                </a:solidFill>
                <a:latin typeface="Roboto Bold"/>
              </a:rPr>
              <a:t>Tập các lệnh (chương trình máy tính) trên máy tính khi được thực hiện sẽ tạo ra các dịch vụ và đem lại những kết quả mong muốn cho người dùng.</a:t>
            </a:r>
          </a:p>
          <a:p>
            <a:pPr marL="0" lvl="0" indent="0" algn="just">
              <a:lnSpc>
                <a:spcPts val="4087"/>
              </a:lnSpc>
            </a:pPr>
            <a:endParaRPr lang="en-US" sz="2404" spc="72">
              <a:solidFill>
                <a:srgbClr val="000000"/>
              </a:solidFill>
              <a:latin typeface="Roboto Bold"/>
            </a:endParaRPr>
          </a:p>
        </p:txBody>
      </p:sp>
      <p:sp>
        <p:nvSpPr>
          <p:cNvPr id="17" name="TextBox 17"/>
          <p:cNvSpPr txBox="1"/>
          <p:nvPr/>
        </p:nvSpPr>
        <p:spPr>
          <a:xfrm>
            <a:off x="9899048" y="5108256"/>
            <a:ext cx="7225319" cy="2014375"/>
          </a:xfrm>
          <a:prstGeom prst="rect">
            <a:avLst/>
          </a:prstGeom>
        </p:spPr>
        <p:txBody>
          <a:bodyPr lIns="0" tIns="0" rIns="0" bIns="0" rtlCol="0" anchor="t">
            <a:spAutoFit/>
          </a:bodyPr>
          <a:lstStyle/>
          <a:p>
            <a:pPr algn="just">
              <a:lnSpc>
                <a:spcPts val="4087"/>
              </a:lnSpc>
            </a:pPr>
            <a:r>
              <a:rPr lang="en-US" sz="2404" spc="72">
                <a:solidFill>
                  <a:srgbClr val="000000"/>
                </a:solidFill>
                <a:latin typeface="Roboto Bold"/>
              </a:rPr>
              <a:t>Các cấu trúc dữ liệu (lưu giữ trên các bộ nhớ) làm cho chương trình thao tác hiệu quả với các thông tin thích hợp và nội dung thông tin được số hoá.</a:t>
            </a:r>
          </a:p>
          <a:p>
            <a:pPr marL="0" lvl="0" indent="0" algn="just">
              <a:lnSpc>
                <a:spcPts val="4087"/>
              </a:lnSpc>
            </a:pPr>
            <a:endParaRPr lang="en-US" sz="2404" spc="72">
              <a:solidFill>
                <a:srgbClr val="000000"/>
              </a:solidFill>
              <a:latin typeface="Roboto Bold"/>
            </a:endParaRPr>
          </a:p>
        </p:txBody>
      </p:sp>
      <p:sp>
        <p:nvSpPr>
          <p:cNvPr id="18" name="TextBox 18"/>
          <p:cNvSpPr txBox="1"/>
          <p:nvPr/>
        </p:nvSpPr>
        <p:spPr>
          <a:xfrm>
            <a:off x="9869163" y="7028165"/>
            <a:ext cx="7593947" cy="2014375"/>
          </a:xfrm>
          <a:prstGeom prst="rect">
            <a:avLst/>
          </a:prstGeom>
        </p:spPr>
        <p:txBody>
          <a:bodyPr lIns="0" tIns="0" rIns="0" bIns="0" rtlCol="0" anchor="t">
            <a:spAutoFit/>
          </a:bodyPr>
          <a:lstStyle/>
          <a:p>
            <a:pPr algn="just">
              <a:lnSpc>
                <a:spcPts val="4087"/>
              </a:lnSpc>
            </a:pPr>
            <a:r>
              <a:rPr lang="en-US" sz="2404" spc="72">
                <a:solidFill>
                  <a:srgbClr val="000000"/>
                </a:solidFill>
                <a:latin typeface="Roboto Bold"/>
              </a:rPr>
              <a:t>Các tài liệu để mô tả các thao tác, cách sử dụng và bảo trì phần mềm (hướng dẫn sử dụng, tài liệu kỹ thuật, tài liệu phân tích, thiết kế, kiểm thử, v.v.) </a:t>
            </a:r>
          </a:p>
          <a:p>
            <a:pPr marL="0" lvl="0" indent="0" algn="just">
              <a:lnSpc>
                <a:spcPts val="4087"/>
              </a:lnSpc>
            </a:pPr>
            <a:endParaRPr lang="en-US" sz="2404" spc="72">
              <a:solidFill>
                <a:srgbClr val="000000"/>
              </a:solidFill>
              <a:latin typeface="Roboto Bold"/>
            </a:endParaRPr>
          </a:p>
        </p:txBody>
      </p:sp>
      <p:sp>
        <p:nvSpPr>
          <p:cNvPr id="19" name="TextBox 19"/>
          <p:cNvSpPr txBox="1"/>
          <p:nvPr/>
        </p:nvSpPr>
        <p:spPr>
          <a:xfrm>
            <a:off x="9073740" y="3302672"/>
            <a:ext cx="578443" cy="353004"/>
          </a:xfrm>
          <a:prstGeom prst="rect">
            <a:avLst/>
          </a:prstGeom>
        </p:spPr>
        <p:txBody>
          <a:bodyPr lIns="0" tIns="0" rIns="0" bIns="0" rtlCol="0" anchor="t">
            <a:spAutoFit/>
          </a:bodyPr>
          <a:lstStyle/>
          <a:p>
            <a:pPr marL="0" lvl="0" indent="0" algn="just">
              <a:lnSpc>
                <a:spcPts val="2774"/>
              </a:lnSpc>
              <a:spcBef>
                <a:spcPct val="0"/>
              </a:spcBef>
            </a:pPr>
            <a:r>
              <a:rPr lang="en-US" sz="2311">
                <a:solidFill>
                  <a:srgbClr val="FFFFFF"/>
                </a:solidFill>
                <a:latin typeface="Roboto Bold"/>
              </a:rPr>
              <a:t>01</a:t>
            </a:r>
          </a:p>
        </p:txBody>
      </p:sp>
      <p:sp>
        <p:nvSpPr>
          <p:cNvPr id="20" name="TextBox 20"/>
          <p:cNvSpPr txBox="1"/>
          <p:nvPr/>
        </p:nvSpPr>
        <p:spPr>
          <a:xfrm>
            <a:off x="8877454" y="5622769"/>
            <a:ext cx="578443" cy="353004"/>
          </a:xfrm>
          <a:prstGeom prst="rect">
            <a:avLst/>
          </a:prstGeom>
        </p:spPr>
        <p:txBody>
          <a:bodyPr lIns="0" tIns="0" rIns="0" bIns="0" rtlCol="0" anchor="t">
            <a:spAutoFit/>
          </a:bodyPr>
          <a:lstStyle/>
          <a:p>
            <a:pPr marL="0" lvl="0" indent="0" algn="just">
              <a:lnSpc>
                <a:spcPts val="2774"/>
              </a:lnSpc>
              <a:spcBef>
                <a:spcPct val="0"/>
              </a:spcBef>
            </a:pPr>
            <a:r>
              <a:rPr lang="en-US" sz="2311">
                <a:solidFill>
                  <a:srgbClr val="FFFFFF"/>
                </a:solidFill>
                <a:latin typeface="Roboto Bold"/>
              </a:rPr>
              <a:t>02</a:t>
            </a:r>
          </a:p>
        </p:txBody>
      </p:sp>
      <p:sp>
        <p:nvSpPr>
          <p:cNvPr id="21" name="TextBox 21"/>
          <p:cNvSpPr txBox="1"/>
          <p:nvPr/>
        </p:nvSpPr>
        <p:spPr>
          <a:xfrm>
            <a:off x="8854779" y="7606453"/>
            <a:ext cx="578443" cy="353004"/>
          </a:xfrm>
          <a:prstGeom prst="rect">
            <a:avLst/>
          </a:prstGeom>
        </p:spPr>
        <p:txBody>
          <a:bodyPr lIns="0" tIns="0" rIns="0" bIns="0" rtlCol="0" anchor="t">
            <a:spAutoFit/>
          </a:bodyPr>
          <a:lstStyle/>
          <a:p>
            <a:pPr marL="0" lvl="0" indent="0" algn="just">
              <a:lnSpc>
                <a:spcPts val="2774"/>
              </a:lnSpc>
              <a:spcBef>
                <a:spcPct val="0"/>
              </a:spcBef>
            </a:pPr>
            <a:r>
              <a:rPr lang="en-US" sz="2311">
                <a:solidFill>
                  <a:srgbClr val="FFFFFF"/>
                </a:solidFill>
                <a:latin typeface="Roboto Bold"/>
              </a:rPr>
              <a:t>03</a:t>
            </a:r>
          </a:p>
        </p:txBody>
      </p:sp>
      <p:sp>
        <p:nvSpPr>
          <p:cNvPr id="22" name="TextBox 22"/>
          <p:cNvSpPr txBox="1"/>
          <p:nvPr/>
        </p:nvSpPr>
        <p:spPr>
          <a:xfrm>
            <a:off x="8877454" y="3757727"/>
            <a:ext cx="578443" cy="353004"/>
          </a:xfrm>
          <a:prstGeom prst="rect">
            <a:avLst/>
          </a:prstGeom>
        </p:spPr>
        <p:txBody>
          <a:bodyPr lIns="0" tIns="0" rIns="0" bIns="0" rtlCol="0" anchor="t">
            <a:spAutoFit/>
          </a:bodyPr>
          <a:lstStyle/>
          <a:p>
            <a:pPr marL="0" lvl="0" indent="0" algn="just">
              <a:lnSpc>
                <a:spcPts val="2774"/>
              </a:lnSpc>
              <a:spcBef>
                <a:spcPct val="0"/>
              </a:spcBef>
            </a:pPr>
            <a:r>
              <a:rPr lang="en-US" sz="2311">
                <a:solidFill>
                  <a:srgbClr val="FFFFFF"/>
                </a:solidFill>
                <a:latin typeface="Roboto Bold"/>
              </a:rPr>
              <a:t>01</a:t>
            </a:r>
          </a:p>
        </p:txBody>
      </p:sp>
    </p:spTree>
  </p:cSld>
  <p:clrMapOvr>
    <a:masterClrMapping/>
  </p:clrMapOvr>
  <p:transition>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4"/>
            <a:stretch>
              <a:fillRect/>
            </a:stretch>
          </a:blipFill>
        </p:spPr>
      </p:sp>
      <p:sp>
        <p:nvSpPr>
          <p:cNvPr id="5" name="TextBox 5"/>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sp>
        <p:nvSpPr>
          <p:cNvPr id="6" name="Freeform 6"/>
          <p:cNvSpPr/>
          <p:nvPr/>
        </p:nvSpPr>
        <p:spPr>
          <a:xfrm>
            <a:off x="10518319" y="2263263"/>
            <a:ext cx="6740981" cy="5760475"/>
          </a:xfrm>
          <a:custGeom>
            <a:avLst/>
            <a:gdLst/>
            <a:ahLst/>
            <a:cxnLst/>
            <a:rect l="l" t="t" r="r" b="b"/>
            <a:pathLst>
              <a:path w="6740981" h="5760475">
                <a:moveTo>
                  <a:pt x="0" y="0"/>
                </a:moveTo>
                <a:lnTo>
                  <a:pt x="6740981" y="0"/>
                </a:lnTo>
                <a:lnTo>
                  <a:pt x="6740981" y="5760474"/>
                </a:lnTo>
                <a:lnTo>
                  <a:pt x="0" y="576047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rot="-5400000">
            <a:off x="10225395" y="6989293"/>
            <a:ext cx="8639149" cy="8948271"/>
          </a:xfrm>
          <a:custGeom>
            <a:avLst/>
            <a:gdLst/>
            <a:ahLst/>
            <a:cxnLst/>
            <a:rect l="l" t="t" r="r" b="b"/>
            <a:pathLst>
              <a:path w="8639149" h="8948271">
                <a:moveTo>
                  <a:pt x="0" y="0"/>
                </a:moveTo>
                <a:lnTo>
                  <a:pt x="8639149" y="0"/>
                </a:lnTo>
                <a:lnTo>
                  <a:pt x="8639149" y="8948270"/>
                </a:lnTo>
                <a:lnTo>
                  <a:pt x="0" y="8948270"/>
                </a:lnTo>
                <a:lnTo>
                  <a:pt x="0" y="0"/>
                </a:lnTo>
                <a:close/>
              </a:path>
            </a:pathLst>
          </a:custGeom>
          <a:blipFill>
            <a:blip r:embed="rId7">
              <a:alphaModFix amt="25000"/>
              <a:extLst>
                <a:ext uri="{96DAC541-7B7A-43D3-8B79-37D633B846F1}">
                  <asvg:svgBlip xmlns:asvg="http://schemas.microsoft.com/office/drawing/2016/SVG/main" xmlns="" r:embed="rId8"/>
                </a:ext>
              </a:extLst>
            </a:blip>
            <a:stretch>
              <a:fillRect/>
            </a:stretch>
          </a:blipFill>
        </p:spPr>
      </p:sp>
      <p:sp>
        <p:nvSpPr>
          <p:cNvPr id="8" name="AutoShape 8"/>
          <p:cNvSpPr/>
          <p:nvPr/>
        </p:nvSpPr>
        <p:spPr>
          <a:xfrm>
            <a:off x="1028700" y="6135087"/>
            <a:ext cx="1678087" cy="0"/>
          </a:xfrm>
          <a:prstGeom prst="line">
            <a:avLst/>
          </a:prstGeom>
          <a:ln w="114300" cap="flat">
            <a:solidFill>
              <a:srgbClr val="F27423"/>
            </a:solidFill>
            <a:prstDash val="solid"/>
            <a:headEnd type="none" w="sm" len="sm"/>
            <a:tailEnd type="none" w="sm" len="sm"/>
          </a:ln>
        </p:spPr>
      </p:sp>
      <p:sp>
        <p:nvSpPr>
          <p:cNvPr id="9" name="TextBox 9"/>
          <p:cNvSpPr txBox="1"/>
          <p:nvPr/>
        </p:nvSpPr>
        <p:spPr>
          <a:xfrm>
            <a:off x="1028700" y="3285089"/>
            <a:ext cx="5785744" cy="2503125"/>
          </a:xfrm>
          <a:prstGeom prst="rect">
            <a:avLst/>
          </a:prstGeom>
        </p:spPr>
        <p:txBody>
          <a:bodyPr lIns="0" tIns="0" rIns="0" bIns="0" rtlCol="0" anchor="t">
            <a:spAutoFit/>
          </a:bodyPr>
          <a:lstStyle/>
          <a:p>
            <a:pPr marL="0" lvl="0" indent="0">
              <a:lnSpc>
                <a:spcPts val="10080"/>
              </a:lnSpc>
            </a:pPr>
            <a:r>
              <a:rPr lang="en-US" sz="7200" spc="215">
                <a:solidFill>
                  <a:srgbClr val="F27423"/>
                </a:solidFill>
                <a:latin typeface="Montserrat Extra-Bold Bold"/>
              </a:rPr>
              <a:t>KIỂM THỬ PHẦN MỀM</a:t>
            </a:r>
          </a:p>
        </p:txBody>
      </p:sp>
    </p:spTree>
  </p:cSld>
  <p:clrMapOvr>
    <a:masterClrMapping/>
  </p:clrMapOvr>
  <p:transition>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868680"/>
          </a:xfrm>
          <a:custGeom>
            <a:avLst/>
            <a:gdLst/>
            <a:ahLst/>
            <a:cxnLst/>
            <a:rect l="l" t="t" r="r" b="b"/>
            <a:pathLst>
              <a:path w="18288000" h="868680">
                <a:moveTo>
                  <a:pt x="0" y="0"/>
                </a:moveTo>
                <a:lnTo>
                  <a:pt x="18288000" y="0"/>
                </a:lnTo>
                <a:lnTo>
                  <a:pt x="18288000" y="868680"/>
                </a:lnTo>
                <a:lnTo>
                  <a:pt x="0" y="868680"/>
                </a:lnTo>
                <a:lnTo>
                  <a:pt x="0" y="0"/>
                </a:lnTo>
                <a:close/>
              </a:path>
            </a:pathLst>
          </a:custGeom>
          <a:blipFill>
            <a:blip r:embed="rId2"/>
            <a:stretch>
              <a:fillRect/>
            </a:stretch>
          </a:blipFill>
        </p:spPr>
      </p:sp>
      <p:sp>
        <p:nvSpPr>
          <p:cNvPr id="3" name="Freeform 3"/>
          <p:cNvSpPr/>
          <p:nvPr/>
        </p:nvSpPr>
        <p:spPr>
          <a:xfrm>
            <a:off x="264364" y="335065"/>
            <a:ext cx="1528672" cy="1387270"/>
          </a:xfrm>
          <a:custGeom>
            <a:avLst/>
            <a:gdLst/>
            <a:ahLst/>
            <a:cxnLst/>
            <a:rect l="l" t="t" r="r" b="b"/>
            <a:pathLst>
              <a:path w="1528672" h="1387270">
                <a:moveTo>
                  <a:pt x="0" y="0"/>
                </a:moveTo>
                <a:lnTo>
                  <a:pt x="1528672" y="0"/>
                </a:lnTo>
                <a:lnTo>
                  <a:pt x="1528672" y="1387270"/>
                </a:lnTo>
                <a:lnTo>
                  <a:pt x="0" y="1387270"/>
                </a:lnTo>
                <a:lnTo>
                  <a:pt x="0" y="0"/>
                </a:lnTo>
                <a:close/>
              </a:path>
            </a:pathLst>
          </a:custGeom>
          <a:blipFill>
            <a:blip r:embed="rId3"/>
            <a:stretch>
              <a:fillRect/>
            </a:stretch>
          </a:blipFill>
        </p:spPr>
      </p:sp>
      <p:sp>
        <p:nvSpPr>
          <p:cNvPr id="4" name="Freeform 4"/>
          <p:cNvSpPr/>
          <p:nvPr/>
        </p:nvSpPr>
        <p:spPr>
          <a:xfrm>
            <a:off x="4716669" y="781190"/>
            <a:ext cx="8854663" cy="8854663"/>
          </a:xfrm>
          <a:custGeom>
            <a:avLst/>
            <a:gdLst/>
            <a:ahLst/>
            <a:cxnLst/>
            <a:rect l="l" t="t" r="r" b="b"/>
            <a:pathLst>
              <a:path w="8854663" h="8854663">
                <a:moveTo>
                  <a:pt x="0" y="0"/>
                </a:moveTo>
                <a:lnTo>
                  <a:pt x="8854662" y="0"/>
                </a:lnTo>
                <a:lnTo>
                  <a:pt x="8854662" y="8854662"/>
                </a:lnTo>
                <a:lnTo>
                  <a:pt x="0" y="8854662"/>
                </a:lnTo>
                <a:lnTo>
                  <a:pt x="0" y="0"/>
                </a:lnTo>
                <a:close/>
              </a:path>
            </a:pathLst>
          </a:custGeom>
          <a:blipFill>
            <a:blip r:embed="rId4"/>
            <a:stretch>
              <a:fillRect/>
            </a:stretch>
          </a:blipFill>
        </p:spPr>
      </p:sp>
      <p:sp>
        <p:nvSpPr>
          <p:cNvPr id="5" name="Freeform 5"/>
          <p:cNvSpPr/>
          <p:nvPr/>
        </p:nvSpPr>
        <p:spPr>
          <a:xfrm>
            <a:off x="3873187" y="985192"/>
            <a:ext cx="13386113" cy="43508"/>
          </a:xfrm>
          <a:custGeom>
            <a:avLst/>
            <a:gdLst/>
            <a:ahLst/>
            <a:cxnLst/>
            <a:rect l="l" t="t" r="r" b="b"/>
            <a:pathLst>
              <a:path w="13386113" h="43508">
                <a:moveTo>
                  <a:pt x="0" y="0"/>
                </a:moveTo>
                <a:lnTo>
                  <a:pt x="13386113" y="0"/>
                </a:lnTo>
                <a:lnTo>
                  <a:pt x="13386113" y="43508"/>
                </a:lnTo>
                <a:lnTo>
                  <a:pt x="0" y="43508"/>
                </a:lnTo>
                <a:lnTo>
                  <a:pt x="0" y="0"/>
                </a:lnTo>
                <a:close/>
              </a:path>
            </a:pathLst>
          </a:custGeom>
          <a:blipFill>
            <a:blip r:embed="rId5"/>
            <a:stretch>
              <a:fillRect/>
            </a:stretch>
          </a:blipFill>
        </p:spPr>
      </p:sp>
      <p:sp>
        <p:nvSpPr>
          <p:cNvPr id="6" name="TextBox 6"/>
          <p:cNvSpPr txBox="1"/>
          <p:nvPr/>
        </p:nvSpPr>
        <p:spPr>
          <a:xfrm>
            <a:off x="13964987" y="615288"/>
            <a:ext cx="3294313" cy="369904"/>
          </a:xfrm>
          <a:prstGeom prst="rect">
            <a:avLst/>
          </a:prstGeom>
        </p:spPr>
        <p:txBody>
          <a:bodyPr lIns="0" tIns="0" rIns="0" bIns="0" rtlCol="0" anchor="t">
            <a:spAutoFit/>
          </a:bodyPr>
          <a:lstStyle/>
          <a:p>
            <a:pPr>
              <a:lnSpc>
                <a:spcPts val="2780"/>
              </a:lnSpc>
            </a:pPr>
            <a:r>
              <a:rPr lang="en-US" sz="2699" spc="80">
                <a:solidFill>
                  <a:srgbClr val="F27423"/>
                </a:solidFill>
                <a:latin typeface="Roboto"/>
              </a:rPr>
              <a:t>NỘI DUNG BÁO CÁO</a:t>
            </a:r>
          </a:p>
        </p:txBody>
      </p:sp>
    </p:spTree>
  </p:cSld>
  <p:clrMapOvr>
    <a:masterClrMapping/>
  </p:clrMapOvr>
  <p:transition>
    <p:push/>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2051</Words>
  <Application>Microsoft Office PowerPoint</Application>
  <PresentationFormat>Custom</PresentationFormat>
  <Paragraphs>251</Paragraphs>
  <Slides>38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Roboto Bold Italics</vt:lpstr>
      <vt:lpstr>Calibri</vt:lpstr>
      <vt:lpstr>Roboto Bold</vt:lpstr>
      <vt:lpstr>Montserrat Extra-Bold</vt:lpstr>
      <vt:lpstr>Times New Roman</vt:lpstr>
      <vt:lpstr>Arial</vt:lpstr>
      <vt:lpstr>Montserrat Extra-Bold Bold</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dc:title>
  <cp:lastModifiedBy>Ths.Thai</cp:lastModifiedBy>
  <cp:revision>5</cp:revision>
  <dcterms:created xsi:type="dcterms:W3CDTF">2006-08-16T00:00:00Z</dcterms:created>
  <dcterms:modified xsi:type="dcterms:W3CDTF">2023-06-13T03:19:29Z</dcterms:modified>
  <dc:identifier>DAFlhN6DcYc</dc:identifier>
</cp:coreProperties>
</file>